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58" r:id="rId7"/>
    <p:sldId id="259" r:id="rId8"/>
    <p:sldId id="263" r:id="rId9"/>
    <p:sldId id="266" r:id="rId10"/>
    <p:sldId id="270" r:id="rId11"/>
    <p:sldId id="264" r:id="rId12"/>
    <p:sldId id="271" r:id="rId13"/>
    <p:sldId id="267" r:id="rId14"/>
    <p:sldId id="272" r:id="rId15"/>
    <p:sldId id="268" r:id="rId16"/>
    <p:sldId id="273" r:id="rId17"/>
    <p:sldId id="269" r:id="rId18"/>
    <p:sldId id="265" r:id="rId19"/>
    <p:sldId id="274" r:id="rId20"/>
    <p:sldId id="275" r:id="rId21"/>
    <p:sldId id="276" r:id="rId22"/>
    <p:sldId id="278" r:id="rId23"/>
    <p:sldId id="279" r:id="rId24"/>
    <p:sldId id="277"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3A662-C48F-4366-A839-2BC0BB6E9C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773F7E-32EC-428F-B319-0E92354467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9A194C-91EB-493B-8227-AFEF21578CFE}"/>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C9ABC92C-3470-477E-ACCD-7950ABD1D4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3504B7-ABE4-402E-9386-738BA4EE5FA1}"/>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2508006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E63A-ABE8-4963-B8DB-16BA0FBF050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011F49-9C4A-42A1-9E53-E7B59C159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DB640B-EBE5-4E3B-93CF-5EC0E9482A52}"/>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AAABF38C-8E7F-4E2D-87D6-BC81468D5E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7EB48F-1963-41C3-9A7F-217CD8777369}"/>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2775622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151FBF-8D46-470F-BD37-028ABA4F8EC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F60842-B013-4E5C-92A2-0ABBC65D3D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7F232-1A09-4840-A20F-70FE68DC7A77}"/>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D80916B5-2A29-4201-A207-583ADF414CF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60DEE8-1B49-44CD-B6E6-89B30FB54CA4}"/>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353312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2427-9726-4F31-B97F-B7582F8656C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A94930A-0832-4BAA-BB0F-A2365A9B66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4CDE78-B53A-4B48-B671-960827D936E3}"/>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E77666F0-CBDF-44EC-AF9C-0CBD5F22DC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9732AA-6406-466E-8015-36A6A78C65AE}"/>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410240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16348-74AA-4DD0-85FC-E1A68DB213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57FF834-C905-4802-B983-6F75B92FAD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E209B3-BF78-4016-A08B-1438DB290DBD}"/>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E8C44C2B-4D00-4904-8CB3-1491A9E50E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E95025-3E1E-4787-B84B-F8D25BF027A0}"/>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33467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D2F3-C53C-4137-A52A-3896FFB04D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25ABC42-F24D-49DC-BAC3-6B0B78117D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24C0DB2-50DD-428E-B48A-3496BA5B58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D2634A9-D3F5-4941-A456-62A6DBD2CC6F}"/>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6" name="Footer Placeholder 5">
            <a:extLst>
              <a:ext uri="{FF2B5EF4-FFF2-40B4-BE49-F238E27FC236}">
                <a16:creationId xmlns:a16="http://schemas.microsoft.com/office/drawing/2014/main" id="{84620F09-DFF1-401F-8913-7FD942B0CA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47440BC-F6E2-4476-ADB4-B4316D9D8345}"/>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2986708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0BDB3-547A-4838-9ACA-4DD7B9970FA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0AE378-49AE-4B25-9A6E-55CC5D5E5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C2F6D6-35DE-42AC-A952-E53C2FEE92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C4B327B-473F-40C1-8B0C-857A0175FA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D3FF69-3BC5-4F04-9043-7D04817A78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CD6A95E-A2D2-4EEE-B42C-F6EFB1850C5A}"/>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8" name="Footer Placeholder 7">
            <a:extLst>
              <a:ext uri="{FF2B5EF4-FFF2-40B4-BE49-F238E27FC236}">
                <a16:creationId xmlns:a16="http://schemas.microsoft.com/office/drawing/2014/main" id="{74CDE8D6-3060-4FF7-B9AA-FE134702653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D147AD9-7856-4003-8705-0240C151E060}"/>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4030197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DBBB-D010-4D11-A2F6-59CCB6743F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3D5A4EB-6FC8-4CA0-AD30-8DC5D4BC864B}"/>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4" name="Footer Placeholder 3">
            <a:extLst>
              <a:ext uri="{FF2B5EF4-FFF2-40B4-BE49-F238E27FC236}">
                <a16:creationId xmlns:a16="http://schemas.microsoft.com/office/drawing/2014/main" id="{F25202F1-F436-4103-817C-084C1F1018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8FFE0D7-A305-482A-91E7-8AC19E0F2CC9}"/>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368778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510518-CCEE-40DE-A672-C99B548162EA}"/>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3" name="Footer Placeholder 2">
            <a:extLst>
              <a:ext uri="{FF2B5EF4-FFF2-40B4-BE49-F238E27FC236}">
                <a16:creationId xmlns:a16="http://schemas.microsoft.com/office/drawing/2014/main" id="{FA056161-F1DC-4CA0-81E9-2431260EE8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BEDCDF-B613-40AB-AD8E-D2BD98E07624}"/>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193332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40E7A-F587-48FF-AF0E-0F36841B85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A211BC-866D-4530-8253-30E4BF5B2E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CFEB67C-9409-43A0-9D70-4E8AB85AA7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A846E9-8D20-4F49-BEF7-04C5700D880D}"/>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6" name="Footer Placeholder 5">
            <a:extLst>
              <a:ext uri="{FF2B5EF4-FFF2-40B4-BE49-F238E27FC236}">
                <a16:creationId xmlns:a16="http://schemas.microsoft.com/office/drawing/2014/main" id="{60E9242F-9BF0-48FC-B124-6FD237DF562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EDA574-2EB9-4560-8C13-C0CD4C29586E}"/>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162435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5F441-6B0F-4DE7-935C-DDE950F4C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27BF88F-E240-413D-8E0B-BFEAAF7F04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F2149A8-57ED-4AAB-A0C7-2733E0490A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B2AFD1-E14D-49DE-B3FD-3AD6B8B7B7B5}"/>
              </a:ext>
            </a:extLst>
          </p:cNvPr>
          <p:cNvSpPr>
            <a:spLocks noGrp="1"/>
          </p:cNvSpPr>
          <p:nvPr>
            <p:ph type="dt" sz="half" idx="10"/>
          </p:nvPr>
        </p:nvSpPr>
        <p:spPr/>
        <p:txBody>
          <a:bodyPr/>
          <a:lstStyle/>
          <a:p>
            <a:fld id="{1E2E0C96-5442-47BB-AC76-610112855BE7}" type="datetimeFigureOut">
              <a:rPr lang="en-IN" smtClean="0"/>
              <a:t>06-02-2024</a:t>
            </a:fld>
            <a:endParaRPr lang="en-IN"/>
          </a:p>
        </p:txBody>
      </p:sp>
      <p:sp>
        <p:nvSpPr>
          <p:cNvPr id="6" name="Footer Placeholder 5">
            <a:extLst>
              <a:ext uri="{FF2B5EF4-FFF2-40B4-BE49-F238E27FC236}">
                <a16:creationId xmlns:a16="http://schemas.microsoft.com/office/drawing/2014/main" id="{9BFE5074-9CD1-4010-8643-EA8E462CDFC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EFFA0F7-5870-4989-AA60-BF5499A3E0B7}"/>
              </a:ext>
            </a:extLst>
          </p:cNvPr>
          <p:cNvSpPr>
            <a:spLocks noGrp="1"/>
          </p:cNvSpPr>
          <p:nvPr>
            <p:ph type="sldNum" sz="quarter" idx="12"/>
          </p:nvPr>
        </p:nvSpPr>
        <p:spPr/>
        <p:txBody>
          <a:bodyPr/>
          <a:lstStyle/>
          <a:p>
            <a:fld id="{9D16A8A9-2978-439E-BEC9-845C7E4CF721}" type="slidenum">
              <a:rPr lang="en-IN" smtClean="0"/>
              <a:t>‹#›</a:t>
            </a:fld>
            <a:endParaRPr lang="en-IN"/>
          </a:p>
        </p:txBody>
      </p:sp>
    </p:spTree>
    <p:extLst>
      <p:ext uri="{BB962C8B-B14F-4D97-AF65-F5344CB8AC3E}">
        <p14:creationId xmlns:p14="http://schemas.microsoft.com/office/powerpoint/2010/main" val="4255820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B4EE72-1C4F-4DBF-B300-87DFBF0E3D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C99BB48-3FF3-4412-9C53-829E38D52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E78285-B0A1-49F8-AB26-915E6CB86F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2E0C96-5442-47BB-AC76-610112855BE7}" type="datetimeFigureOut">
              <a:rPr lang="en-IN" smtClean="0"/>
              <a:t>06-02-2024</a:t>
            </a:fld>
            <a:endParaRPr lang="en-IN"/>
          </a:p>
        </p:txBody>
      </p:sp>
      <p:sp>
        <p:nvSpPr>
          <p:cNvPr id="5" name="Footer Placeholder 4">
            <a:extLst>
              <a:ext uri="{FF2B5EF4-FFF2-40B4-BE49-F238E27FC236}">
                <a16:creationId xmlns:a16="http://schemas.microsoft.com/office/drawing/2014/main" id="{FCB1526E-EF89-4EBB-A093-23ECEE593C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D407012-053F-4F36-ABCA-E48937AD64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16A8A9-2978-439E-BEC9-845C7E4CF721}" type="slidenum">
              <a:rPr lang="en-IN" smtClean="0"/>
              <a:t>‹#›</a:t>
            </a:fld>
            <a:endParaRPr lang="en-IN"/>
          </a:p>
        </p:txBody>
      </p:sp>
    </p:spTree>
    <p:extLst>
      <p:ext uri="{BB962C8B-B14F-4D97-AF65-F5344CB8AC3E}">
        <p14:creationId xmlns:p14="http://schemas.microsoft.com/office/powerpoint/2010/main" val="30797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ujahidshaik28/terraform-project.git" TargetMode="External"/><Relationship Id="rId2" Type="http://schemas.openxmlformats.org/officeDocument/2006/relationships/hyperlink" Target="https://developer.hashicorp.com/terraform/install"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hyperlink" Target="https://developer.hashicorp.com/terraform/install"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98D1BB-7584-46BE-82D1-54BF33FFF542}"/>
              </a:ext>
            </a:extLst>
          </p:cNvPr>
          <p:cNvSpPr txBox="1"/>
          <p:nvPr/>
        </p:nvSpPr>
        <p:spPr>
          <a:xfrm>
            <a:off x="3086100" y="1914525"/>
            <a:ext cx="5857875" cy="1569660"/>
          </a:xfrm>
          <a:prstGeom prst="rect">
            <a:avLst/>
          </a:prstGeom>
          <a:noFill/>
        </p:spPr>
        <p:txBody>
          <a:bodyPr wrap="square" rtlCol="0">
            <a:spAutoFit/>
          </a:bodyPr>
          <a:lstStyle/>
          <a:p>
            <a:pPr algn="ctr"/>
            <a:r>
              <a:rPr lang="en-US" sz="3200" dirty="0">
                <a:solidFill>
                  <a:schemeClr val="bg2">
                    <a:lumMod val="75000"/>
                  </a:schemeClr>
                </a:solidFill>
                <a:latin typeface="Eras Bold ITC" panose="020B0907030504020204" pitchFamily="34" charset="0"/>
              </a:rPr>
              <a:t>AWS</a:t>
            </a:r>
            <a:r>
              <a:rPr lang="en-US" sz="3200" dirty="0">
                <a:latin typeface="Eras Bold ITC" panose="020B0907030504020204" pitchFamily="34" charset="0"/>
              </a:rPr>
              <a:t> </a:t>
            </a:r>
            <a:r>
              <a:rPr lang="en-US" sz="3200" dirty="0">
                <a:solidFill>
                  <a:srgbClr val="FF0000"/>
                </a:solidFill>
                <a:latin typeface="Eras Bold ITC" panose="020B0907030504020204" pitchFamily="34" charset="0"/>
              </a:rPr>
              <a:t>Dev</a:t>
            </a:r>
            <a:r>
              <a:rPr lang="en-US" sz="3200" dirty="0">
                <a:latin typeface="Eras Bold ITC" panose="020B0907030504020204" pitchFamily="34" charset="0"/>
              </a:rPr>
              <a:t>Ops </a:t>
            </a:r>
            <a:r>
              <a:rPr lang="en-US" sz="3200" dirty="0">
                <a:solidFill>
                  <a:schemeClr val="accent6"/>
                </a:solidFill>
                <a:latin typeface="Eras Bold ITC" panose="020B0907030504020204" pitchFamily="34" charset="0"/>
              </a:rPr>
              <a:t>INTERNSHIP</a:t>
            </a:r>
          </a:p>
          <a:p>
            <a:pPr algn="ctr"/>
            <a:endParaRPr lang="en-US" sz="3200" dirty="0">
              <a:latin typeface="Eras Bold ITC" panose="020B0907030504020204" pitchFamily="34" charset="0"/>
            </a:endParaRPr>
          </a:p>
          <a:p>
            <a:pPr algn="ctr"/>
            <a:r>
              <a:rPr lang="en-US" sz="3200" dirty="0">
                <a:solidFill>
                  <a:srgbClr val="0070C0"/>
                </a:solidFill>
                <a:latin typeface="Eras Bold ITC" panose="020B0907030504020204" pitchFamily="34" charset="0"/>
              </a:rPr>
              <a:t>MAIN</a:t>
            </a:r>
            <a:r>
              <a:rPr lang="en-US" sz="3200" dirty="0">
                <a:solidFill>
                  <a:srgbClr val="FF0000"/>
                </a:solidFill>
                <a:latin typeface="Eras Bold ITC" panose="020B0907030504020204" pitchFamily="34" charset="0"/>
              </a:rPr>
              <a:t> </a:t>
            </a:r>
            <a:r>
              <a:rPr lang="en-US" sz="3200" dirty="0">
                <a:solidFill>
                  <a:srgbClr val="7030A0"/>
                </a:solidFill>
                <a:latin typeface="Eras Bold ITC" panose="020B0907030504020204" pitchFamily="34" charset="0"/>
              </a:rPr>
              <a:t>PROJECT – 1</a:t>
            </a:r>
          </a:p>
        </p:txBody>
      </p:sp>
      <p:sp>
        <p:nvSpPr>
          <p:cNvPr id="5" name="TextBox 4">
            <a:extLst>
              <a:ext uri="{FF2B5EF4-FFF2-40B4-BE49-F238E27FC236}">
                <a16:creationId xmlns:a16="http://schemas.microsoft.com/office/drawing/2014/main" id="{70E4310F-B35E-49F9-99F0-AFCDBAE05C7D}"/>
              </a:ext>
            </a:extLst>
          </p:cNvPr>
          <p:cNvSpPr txBox="1"/>
          <p:nvPr/>
        </p:nvSpPr>
        <p:spPr>
          <a:xfrm>
            <a:off x="4924425" y="4752975"/>
            <a:ext cx="2533650" cy="369332"/>
          </a:xfrm>
          <a:prstGeom prst="rect">
            <a:avLst/>
          </a:prstGeom>
          <a:noFill/>
        </p:spPr>
        <p:txBody>
          <a:bodyPr wrap="square" rtlCol="0">
            <a:spAutoFit/>
          </a:bodyPr>
          <a:lstStyle/>
          <a:p>
            <a:r>
              <a:rPr lang="en-US" dirty="0">
                <a:latin typeface="Eras Bold ITC" panose="020B0907030504020204" pitchFamily="34" charset="0"/>
              </a:rPr>
              <a:t>BY MUJAHID SHAIK</a:t>
            </a:r>
            <a:endParaRPr lang="en-IN" dirty="0">
              <a:latin typeface="Eras Bold ITC" panose="020B0907030504020204" pitchFamily="34" charset="0"/>
            </a:endParaRPr>
          </a:p>
        </p:txBody>
      </p:sp>
      <p:pic>
        <p:nvPicPr>
          <p:cNvPr id="9" name="Picture 8">
            <a:extLst>
              <a:ext uri="{FF2B5EF4-FFF2-40B4-BE49-F238E27FC236}">
                <a16:creationId xmlns:a16="http://schemas.microsoft.com/office/drawing/2014/main" id="{EFE4898F-C52D-4813-A643-CBA350837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 y="419100"/>
            <a:ext cx="1996469" cy="1495425"/>
          </a:xfrm>
          <a:prstGeom prst="rect">
            <a:avLst/>
          </a:prstGeom>
        </p:spPr>
      </p:pic>
      <p:pic>
        <p:nvPicPr>
          <p:cNvPr id="11" name="Picture 10">
            <a:extLst>
              <a:ext uri="{FF2B5EF4-FFF2-40B4-BE49-F238E27FC236}">
                <a16:creationId xmlns:a16="http://schemas.microsoft.com/office/drawing/2014/main" id="{7C81956D-F5B3-4792-B3DB-1883B6A55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0700" y="4383643"/>
            <a:ext cx="1866900" cy="1905000"/>
          </a:xfrm>
          <a:prstGeom prst="rect">
            <a:avLst/>
          </a:prstGeom>
        </p:spPr>
      </p:pic>
    </p:spTree>
    <p:extLst>
      <p:ext uri="{BB962C8B-B14F-4D97-AF65-F5344CB8AC3E}">
        <p14:creationId xmlns:p14="http://schemas.microsoft.com/office/powerpoint/2010/main" val="1867468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7F970-C7F7-4C72-9F23-6A0F38515081}"/>
              </a:ext>
            </a:extLst>
          </p:cNvPr>
          <p:cNvPicPr/>
          <p:nvPr/>
        </p:nvPicPr>
        <p:blipFill>
          <a:blip r:embed="rId2"/>
          <a:stretch>
            <a:fillRect/>
          </a:stretch>
        </p:blipFill>
        <p:spPr>
          <a:xfrm>
            <a:off x="360997" y="612456"/>
            <a:ext cx="5216843" cy="2413001"/>
          </a:xfrm>
          <a:prstGeom prst="rect">
            <a:avLst/>
          </a:prstGeom>
        </p:spPr>
      </p:pic>
      <p:pic>
        <p:nvPicPr>
          <p:cNvPr id="3" name="Picture 2">
            <a:extLst>
              <a:ext uri="{FF2B5EF4-FFF2-40B4-BE49-F238E27FC236}">
                <a16:creationId xmlns:a16="http://schemas.microsoft.com/office/drawing/2014/main" id="{190F23AE-4CFC-475E-9F0B-84ACE029E94F}"/>
              </a:ext>
            </a:extLst>
          </p:cNvPr>
          <p:cNvPicPr/>
          <p:nvPr/>
        </p:nvPicPr>
        <p:blipFill>
          <a:blip r:embed="rId3"/>
          <a:stretch>
            <a:fillRect/>
          </a:stretch>
        </p:blipFill>
        <p:spPr>
          <a:xfrm>
            <a:off x="360997" y="3520440"/>
            <a:ext cx="5216843" cy="2413001"/>
          </a:xfrm>
          <a:prstGeom prst="rect">
            <a:avLst/>
          </a:prstGeom>
        </p:spPr>
      </p:pic>
      <p:pic>
        <p:nvPicPr>
          <p:cNvPr id="4" name="Picture 3">
            <a:extLst>
              <a:ext uri="{FF2B5EF4-FFF2-40B4-BE49-F238E27FC236}">
                <a16:creationId xmlns:a16="http://schemas.microsoft.com/office/drawing/2014/main" id="{538F164F-3703-459D-A344-ED2B694CE7C8}"/>
              </a:ext>
            </a:extLst>
          </p:cNvPr>
          <p:cNvPicPr/>
          <p:nvPr/>
        </p:nvPicPr>
        <p:blipFill>
          <a:blip r:embed="rId4"/>
          <a:stretch>
            <a:fillRect/>
          </a:stretch>
        </p:blipFill>
        <p:spPr>
          <a:xfrm>
            <a:off x="6227127" y="304641"/>
            <a:ext cx="4915535" cy="2321560"/>
          </a:xfrm>
          <a:prstGeom prst="rect">
            <a:avLst/>
          </a:prstGeom>
        </p:spPr>
      </p:pic>
      <p:pic>
        <p:nvPicPr>
          <p:cNvPr id="7" name="Picture 6">
            <a:extLst>
              <a:ext uri="{FF2B5EF4-FFF2-40B4-BE49-F238E27FC236}">
                <a16:creationId xmlns:a16="http://schemas.microsoft.com/office/drawing/2014/main" id="{FDA94E4C-1738-44B2-8E13-4B221DCFCDFB}"/>
              </a:ext>
            </a:extLst>
          </p:cNvPr>
          <p:cNvPicPr/>
          <p:nvPr/>
        </p:nvPicPr>
        <p:blipFill>
          <a:blip r:embed="rId5"/>
          <a:stretch>
            <a:fillRect/>
          </a:stretch>
        </p:blipFill>
        <p:spPr>
          <a:xfrm>
            <a:off x="5861367" y="2720657"/>
            <a:ext cx="5671185" cy="989965"/>
          </a:xfrm>
          <a:prstGeom prst="rect">
            <a:avLst/>
          </a:prstGeom>
        </p:spPr>
      </p:pic>
      <p:pic>
        <p:nvPicPr>
          <p:cNvPr id="8" name="Picture 7">
            <a:extLst>
              <a:ext uri="{FF2B5EF4-FFF2-40B4-BE49-F238E27FC236}">
                <a16:creationId xmlns:a16="http://schemas.microsoft.com/office/drawing/2014/main" id="{10EAEF79-D56C-47F4-A7AD-E6A96F6ABF9F}"/>
              </a:ext>
            </a:extLst>
          </p:cNvPr>
          <p:cNvPicPr/>
          <p:nvPr/>
        </p:nvPicPr>
        <p:blipFill>
          <a:blip r:embed="rId6"/>
          <a:stretch>
            <a:fillRect/>
          </a:stretch>
        </p:blipFill>
        <p:spPr>
          <a:xfrm>
            <a:off x="6227127" y="3832859"/>
            <a:ext cx="5027295" cy="2786380"/>
          </a:xfrm>
          <a:prstGeom prst="rect">
            <a:avLst/>
          </a:prstGeom>
        </p:spPr>
      </p:pic>
    </p:spTree>
    <p:extLst>
      <p:ext uri="{BB962C8B-B14F-4D97-AF65-F5344CB8AC3E}">
        <p14:creationId xmlns:p14="http://schemas.microsoft.com/office/powerpoint/2010/main" val="133650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17F-78CF-450F-9102-52E65EB0F652}"/>
              </a:ext>
            </a:extLst>
          </p:cNvPr>
          <p:cNvSpPr txBox="1">
            <a:spLocks/>
          </p:cNvSpPr>
          <p:nvPr/>
        </p:nvSpPr>
        <p:spPr>
          <a:xfrm>
            <a:off x="2237015" y="774282"/>
            <a:ext cx="7600001"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TERRAFORM</a:t>
            </a:r>
            <a:r>
              <a:rPr lang="en-US" sz="2800" dirty="0">
                <a:solidFill>
                  <a:srgbClr val="00B0F0"/>
                </a:solidFill>
                <a:latin typeface="Eras Bold ITC" panose="020B0907030504020204" pitchFamily="34" charset="0"/>
              </a:rPr>
              <a:t> </a:t>
            </a:r>
            <a:r>
              <a:rPr lang="en-US" sz="2800" dirty="0">
                <a:solidFill>
                  <a:srgbClr val="0070C0"/>
                </a:solidFill>
                <a:latin typeface="Eras Bold ITC" panose="020B0907030504020204" pitchFamily="34" charset="0"/>
              </a:rPr>
              <a:t>CON</a:t>
            </a:r>
            <a:r>
              <a:rPr lang="en-US" sz="2800" dirty="0">
                <a:solidFill>
                  <a:srgbClr val="7030A0"/>
                </a:solidFill>
                <a:latin typeface="Eras Bold ITC" panose="020B0907030504020204" pitchFamily="34" charset="0"/>
              </a:rPr>
              <a:t>FIGURATION FILES</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6D5F9F9A-0343-4752-9C47-C00A0F90FE19}"/>
              </a:ext>
            </a:extLst>
          </p:cNvPr>
          <p:cNvSpPr txBox="1"/>
          <p:nvPr/>
        </p:nvSpPr>
        <p:spPr>
          <a:xfrm>
            <a:off x="1155031" y="1648324"/>
            <a:ext cx="9673389" cy="4161909"/>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Start creating files and write scripts to Create Resources in your AWS Account.</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a file </a:t>
            </a: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vpc.tf</a:t>
            </a: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and write the script to create a VPC Network.</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Add appropriate CIDR block Variable that matches the its value in the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variables.tf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file.</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a file </a:t>
            </a: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subnets.tf </a:t>
            </a: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to create subnets for the above VPC.</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In our Infrastructure we are creating 6 subnets  in which 2 are public subnets which represent the Presentation layer which carries our EC2 Instances.</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And then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4</a:t>
            </a: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are private subnets in which 2 represent Application layer and 2 represent Database layer.</a:t>
            </a:r>
          </a:p>
          <a:p>
            <a:pPr marL="285750" indent="-285750">
              <a:lnSpc>
                <a:spcPct val="107000"/>
              </a:lnSpc>
              <a:spcAft>
                <a:spcPts val="800"/>
              </a:spcAft>
              <a:buFont typeface="Arial" panose="020B0604020202020204" pitchFamily="34" charset="0"/>
              <a:buChar char="•"/>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Give the names of the subnets in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 way that you can easily remember and understand.</a:t>
            </a:r>
            <a:endPar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Add appropriate CIDR block range such that they do not overlap with each other.</a:t>
            </a:r>
          </a:p>
          <a:p>
            <a:pPr marL="285750" indent="-285750">
              <a:lnSpc>
                <a:spcPct val="107000"/>
              </a:lnSpc>
              <a:spcAft>
                <a:spcPts val="800"/>
              </a:spcAft>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Add variables to the to this CIDR blocks and their values.</a:t>
            </a:r>
            <a:endPar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8506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71CC36-926F-4355-B8FB-56AD18274A31}"/>
              </a:ext>
            </a:extLst>
          </p:cNvPr>
          <p:cNvPicPr/>
          <p:nvPr/>
        </p:nvPicPr>
        <p:blipFill>
          <a:blip r:embed="rId2"/>
          <a:stretch>
            <a:fillRect/>
          </a:stretch>
        </p:blipFill>
        <p:spPr>
          <a:xfrm>
            <a:off x="259308" y="2831895"/>
            <a:ext cx="2932547" cy="1194210"/>
          </a:xfrm>
          <a:prstGeom prst="rect">
            <a:avLst/>
          </a:prstGeom>
        </p:spPr>
      </p:pic>
      <p:pic>
        <p:nvPicPr>
          <p:cNvPr id="3" name="Picture 2">
            <a:extLst>
              <a:ext uri="{FF2B5EF4-FFF2-40B4-BE49-F238E27FC236}">
                <a16:creationId xmlns:a16="http://schemas.microsoft.com/office/drawing/2014/main" id="{9EA867D1-750D-434C-9443-BCC5069F06A2}"/>
              </a:ext>
            </a:extLst>
          </p:cNvPr>
          <p:cNvPicPr/>
          <p:nvPr/>
        </p:nvPicPr>
        <p:blipFill>
          <a:blip r:embed="rId3"/>
          <a:stretch>
            <a:fillRect/>
          </a:stretch>
        </p:blipFill>
        <p:spPr>
          <a:xfrm>
            <a:off x="3348212" y="1544617"/>
            <a:ext cx="4266180" cy="4353275"/>
          </a:xfrm>
          <a:prstGeom prst="rect">
            <a:avLst/>
          </a:prstGeom>
        </p:spPr>
      </p:pic>
      <p:pic>
        <p:nvPicPr>
          <p:cNvPr id="4" name="Picture 3">
            <a:extLst>
              <a:ext uri="{FF2B5EF4-FFF2-40B4-BE49-F238E27FC236}">
                <a16:creationId xmlns:a16="http://schemas.microsoft.com/office/drawing/2014/main" id="{A54581B7-5A53-4F86-9B88-5F2A7B508A2A}"/>
              </a:ext>
            </a:extLst>
          </p:cNvPr>
          <p:cNvPicPr/>
          <p:nvPr/>
        </p:nvPicPr>
        <p:blipFill>
          <a:blip r:embed="rId4"/>
          <a:stretch>
            <a:fillRect/>
          </a:stretch>
        </p:blipFill>
        <p:spPr>
          <a:xfrm>
            <a:off x="7770749" y="1093573"/>
            <a:ext cx="4095012" cy="5255364"/>
          </a:xfrm>
          <a:prstGeom prst="rect">
            <a:avLst/>
          </a:prstGeom>
        </p:spPr>
      </p:pic>
      <p:sp>
        <p:nvSpPr>
          <p:cNvPr id="5" name="TextBox 4">
            <a:extLst>
              <a:ext uri="{FF2B5EF4-FFF2-40B4-BE49-F238E27FC236}">
                <a16:creationId xmlns:a16="http://schemas.microsoft.com/office/drawing/2014/main" id="{D45F2C63-9611-4411-98EB-39D7C92766FF}"/>
              </a:ext>
            </a:extLst>
          </p:cNvPr>
          <p:cNvSpPr txBox="1"/>
          <p:nvPr/>
        </p:nvSpPr>
        <p:spPr>
          <a:xfrm>
            <a:off x="1339477" y="2282258"/>
            <a:ext cx="1388226" cy="369332"/>
          </a:xfrm>
          <a:prstGeom prst="rect">
            <a:avLst/>
          </a:prstGeom>
          <a:noFill/>
        </p:spPr>
        <p:txBody>
          <a:bodyPr wrap="square" rtlCol="0">
            <a:spAutoFit/>
          </a:bodyPr>
          <a:lstStyle/>
          <a:p>
            <a:r>
              <a:rPr lang="en-US" b="1" dirty="0">
                <a:latin typeface="Book Antiqua" panose="02040602050305030304" pitchFamily="18" charset="0"/>
              </a:rPr>
              <a:t>VPC</a:t>
            </a:r>
            <a:endParaRPr lang="en-IN" b="1" dirty="0">
              <a:latin typeface="Book Antiqua" panose="02040602050305030304" pitchFamily="18" charset="0"/>
            </a:endParaRPr>
          </a:p>
        </p:txBody>
      </p:sp>
      <p:sp>
        <p:nvSpPr>
          <p:cNvPr id="6" name="TextBox 5">
            <a:extLst>
              <a:ext uri="{FF2B5EF4-FFF2-40B4-BE49-F238E27FC236}">
                <a16:creationId xmlns:a16="http://schemas.microsoft.com/office/drawing/2014/main" id="{E987A166-7C42-4E4B-AE59-16A6FDD9302B}"/>
              </a:ext>
            </a:extLst>
          </p:cNvPr>
          <p:cNvSpPr txBox="1"/>
          <p:nvPr/>
        </p:nvSpPr>
        <p:spPr>
          <a:xfrm>
            <a:off x="4787189" y="908907"/>
            <a:ext cx="1388226" cy="369332"/>
          </a:xfrm>
          <a:prstGeom prst="rect">
            <a:avLst/>
          </a:prstGeom>
          <a:noFill/>
        </p:spPr>
        <p:txBody>
          <a:bodyPr wrap="square" rtlCol="0">
            <a:spAutoFit/>
          </a:bodyPr>
          <a:lstStyle/>
          <a:p>
            <a:r>
              <a:rPr lang="en-US" b="1" dirty="0">
                <a:latin typeface="Book Antiqua" panose="02040602050305030304" pitchFamily="18" charset="0"/>
              </a:rPr>
              <a:t>SUBNETS</a:t>
            </a:r>
            <a:endParaRPr lang="en-IN" b="1" dirty="0">
              <a:latin typeface="Book Antiqua" panose="02040602050305030304" pitchFamily="18" charset="0"/>
            </a:endParaRPr>
          </a:p>
        </p:txBody>
      </p:sp>
      <p:sp>
        <p:nvSpPr>
          <p:cNvPr id="7" name="TextBox 6">
            <a:extLst>
              <a:ext uri="{FF2B5EF4-FFF2-40B4-BE49-F238E27FC236}">
                <a16:creationId xmlns:a16="http://schemas.microsoft.com/office/drawing/2014/main" id="{29535739-7092-410A-A2FB-33DF353EC9DB}"/>
              </a:ext>
            </a:extLst>
          </p:cNvPr>
          <p:cNvSpPr txBox="1"/>
          <p:nvPr/>
        </p:nvSpPr>
        <p:spPr>
          <a:xfrm>
            <a:off x="9039666" y="393560"/>
            <a:ext cx="1557178" cy="369332"/>
          </a:xfrm>
          <a:prstGeom prst="rect">
            <a:avLst/>
          </a:prstGeom>
          <a:noFill/>
        </p:spPr>
        <p:txBody>
          <a:bodyPr wrap="square" rtlCol="0">
            <a:spAutoFit/>
          </a:bodyPr>
          <a:lstStyle/>
          <a:p>
            <a:r>
              <a:rPr lang="en-US" b="1" dirty="0">
                <a:latin typeface="Book Antiqua" panose="02040602050305030304" pitchFamily="18" charset="0"/>
              </a:rPr>
              <a:t>VARIABLES</a:t>
            </a:r>
            <a:endParaRPr lang="en-IN" b="1" dirty="0">
              <a:latin typeface="Book Antiqua" panose="02040602050305030304" pitchFamily="18" charset="0"/>
            </a:endParaRPr>
          </a:p>
        </p:txBody>
      </p:sp>
    </p:spTree>
    <p:extLst>
      <p:ext uri="{BB962C8B-B14F-4D97-AF65-F5344CB8AC3E}">
        <p14:creationId xmlns:p14="http://schemas.microsoft.com/office/powerpoint/2010/main" val="381922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17F-78CF-450F-9102-52E65EB0F652}"/>
              </a:ext>
            </a:extLst>
          </p:cNvPr>
          <p:cNvSpPr txBox="1">
            <a:spLocks/>
          </p:cNvSpPr>
          <p:nvPr/>
        </p:nvSpPr>
        <p:spPr>
          <a:xfrm>
            <a:off x="2237015" y="774282"/>
            <a:ext cx="7600001"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TERRAFORM</a:t>
            </a:r>
            <a:r>
              <a:rPr lang="en-US" sz="2800" dirty="0">
                <a:solidFill>
                  <a:srgbClr val="00B0F0"/>
                </a:solidFill>
                <a:latin typeface="Eras Bold ITC" panose="020B0907030504020204" pitchFamily="34" charset="0"/>
              </a:rPr>
              <a:t> </a:t>
            </a:r>
            <a:r>
              <a:rPr lang="en-US" sz="2800" dirty="0">
                <a:solidFill>
                  <a:srgbClr val="0070C0"/>
                </a:solidFill>
                <a:latin typeface="Eras Bold ITC" panose="020B0907030504020204" pitchFamily="34" charset="0"/>
              </a:rPr>
              <a:t>CON</a:t>
            </a:r>
            <a:r>
              <a:rPr lang="en-US" sz="2800" dirty="0">
                <a:solidFill>
                  <a:srgbClr val="7030A0"/>
                </a:solidFill>
                <a:latin typeface="Eras Bold ITC" panose="020B0907030504020204" pitchFamily="34" charset="0"/>
              </a:rPr>
              <a:t>FIGURATION FILES</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6D5F9F9A-0343-4752-9C47-C00A0F90FE19}"/>
              </a:ext>
            </a:extLst>
          </p:cNvPr>
          <p:cNvSpPr txBox="1"/>
          <p:nvPr/>
        </p:nvSpPr>
        <p:spPr>
          <a:xfrm>
            <a:off x="1155031" y="1648324"/>
            <a:ext cx="9888889" cy="4754635"/>
          </a:xfrm>
          <a:prstGeom prst="rect">
            <a:avLst/>
          </a:prstGeom>
          <a:noFill/>
        </p:spPr>
        <p:txBody>
          <a:bodyPr wrap="square">
            <a:spAutoFit/>
          </a:bodyPr>
          <a:lstStyle/>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igw.tf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internet gateway and attach it to the VPC that we created earlier.</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routetable.tf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a route table that routes the public instances to connect to the internet through internet gateway.</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ec2.tf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2 Instances, mention all the configurations that we do to create an Instance in AWS management console.</a:t>
            </a:r>
          </a:p>
          <a:p>
            <a:pPr marL="285750" indent="-285750">
              <a:lnSpc>
                <a:spcPct val="107000"/>
              </a:lnSpc>
              <a:spcAft>
                <a:spcPts val="800"/>
              </a:spcAft>
              <a:buFont typeface="Arial" panose="020B0604020202020204" pitchFamily="34" charset="0"/>
              <a:buChar char="•"/>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a key pair in the instance home directory using command</a:t>
            </a:r>
          </a:p>
          <a:p>
            <a:pPr>
              <a:lnSpc>
                <a:spcPct val="107000"/>
              </a:lnSpc>
              <a:spcAft>
                <a:spcPts val="800"/>
              </a:spcAft>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ssh-keygen -t rsa -b 2048 -f instance-key</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t>
            </a:r>
            <a:endPar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Mention the VPC and Subnets in which the instances should be placed.</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In the user data section mention the files that we will create later which hosts our static web application in the front end tier.</a:t>
            </a:r>
          </a:p>
          <a:p>
            <a:pPr marL="28575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keypair.tf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file to mention the key and its path through which our instance can be accessed.</a:t>
            </a:r>
            <a:endPar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endPar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9535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C98B63-1903-47B9-8B5F-577C6D545D23}"/>
              </a:ext>
            </a:extLst>
          </p:cNvPr>
          <p:cNvPicPr/>
          <p:nvPr/>
        </p:nvPicPr>
        <p:blipFill>
          <a:blip r:embed="rId2"/>
          <a:stretch>
            <a:fillRect/>
          </a:stretch>
        </p:blipFill>
        <p:spPr>
          <a:xfrm>
            <a:off x="1113998" y="832801"/>
            <a:ext cx="3419475" cy="866775"/>
          </a:xfrm>
          <a:prstGeom prst="rect">
            <a:avLst/>
          </a:prstGeom>
        </p:spPr>
      </p:pic>
      <p:pic>
        <p:nvPicPr>
          <p:cNvPr id="3" name="Picture 2">
            <a:extLst>
              <a:ext uri="{FF2B5EF4-FFF2-40B4-BE49-F238E27FC236}">
                <a16:creationId xmlns:a16="http://schemas.microsoft.com/office/drawing/2014/main" id="{DBB5F76C-0D86-460E-88D4-44014BCBF393}"/>
              </a:ext>
            </a:extLst>
          </p:cNvPr>
          <p:cNvPicPr/>
          <p:nvPr/>
        </p:nvPicPr>
        <p:blipFill>
          <a:blip r:embed="rId3"/>
          <a:stretch>
            <a:fillRect/>
          </a:stretch>
        </p:blipFill>
        <p:spPr>
          <a:xfrm>
            <a:off x="628432" y="2423162"/>
            <a:ext cx="4390608" cy="4054159"/>
          </a:xfrm>
          <a:prstGeom prst="rect">
            <a:avLst/>
          </a:prstGeom>
        </p:spPr>
      </p:pic>
      <p:pic>
        <p:nvPicPr>
          <p:cNvPr id="4" name="Picture 3">
            <a:extLst>
              <a:ext uri="{FF2B5EF4-FFF2-40B4-BE49-F238E27FC236}">
                <a16:creationId xmlns:a16="http://schemas.microsoft.com/office/drawing/2014/main" id="{F6E18D67-FF3E-40C5-97D2-FC779B354E48}"/>
              </a:ext>
            </a:extLst>
          </p:cNvPr>
          <p:cNvPicPr/>
          <p:nvPr/>
        </p:nvPicPr>
        <p:blipFill>
          <a:blip r:embed="rId4"/>
          <a:stretch>
            <a:fillRect/>
          </a:stretch>
        </p:blipFill>
        <p:spPr>
          <a:xfrm>
            <a:off x="7172962" y="2423161"/>
            <a:ext cx="4695090" cy="4054159"/>
          </a:xfrm>
          <a:prstGeom prst="rect">
            <a:avLst/>
          </a:prstGeom>
        </p:spPr>
      </p:pic>
      <p:pic>
        <p:nvPicPr>
          <p:cNvPr id="5" name="Picture 4">
            <a:extLst>
              <a:ext uri="{FF2B5EF4-FFF2-40B4-BE49-F238E27FC236}">
                <a16:creationId xmlns:a16="http://schemas.microsoft.com/office/drawing/2014/main" id="{4FC85A09-BC61-418E-A527-E5AC8E8D9E40}"/>
              </a:ext>
            </a:extLst>
          </p:cNvPr>
          <p:cNvPicPr/>
          <p:nvPr/>
        </p:nvPicPr>
        <p:blipFill>
          <a:blip r:embed="rId5"/>
          <a:stretch>
            <a:fillRect/>
          </a:stretch>
        </p:blipFill>
        <p:spPr>
          <a:xfrm>
            <a:off x="7334519" y="794700"/>
            <a:ext cx="4371975" cy="942975"/>
          </a:xfrm>
          <a:prstGeom prst="rect">
            <a:avLst/>
          </a:prstGeom>
        </p:spPr>
      </p:pic>
      <p:sp>
        <p:nvSpPr>
          <p:cNvPr id="6" name="TextBox 5">
            <a:extLst>
              <a:ext uri="{FF2B5EF4-FFF2-40B4-BE49-F238E27FC236}">
                <a16:creationId xmlns:a16="http://schemas.microsoft.com/office/drawing/2014/main" id="{F9CAB88F-5B67-4EF4-A505-707D6DBB75BB}"/>
              </a:ext>
            </a:extLst>
          </p:cNvPr>
          <p:cNvSpPr txBox="1"/>
          <p:nvPr/>
        </p:nvSpPr>
        <p:spPr>
          <a:xfrm>
            <a:off x="2288280" y="276695"/>
            <a:ext cx="1388226" cy="369332"/>
          </a:xfrm>
          <a:prstGeom prst="rect">
            <a:avLst/>
          </a:prstGeom>
          <a:noFill/>
        </p:spPr>
        <p:txBody>
          <a:bodyPr wrap="square" rtlCol="0">
            <a:spAutoFit/>
          </a:bodyPr>
          <a:lstStyle/>
          <a:p>
            <a:r>
              <a:rPr lang="en-US" b="1" dirty="0">
                <a:latin typeface="Book Antiqua" panose="02040602050305030304" pitchFamily="18" charset="0"/>
              </a:rPr>
              <a:t>IGW</a:t>
            </a:r>
            <a:endParaRPr lang="en-IN" b="1" dirty="0">
              <a:latin typeface="Book Antiqua" panose="02040602050305030304" pitchFamily="18" charset="0"/>
            </a:endParaRPr>
          </a:p>
        </p:txBody>
      </p:sp>
      <p:sp>
        <p:nvSpPr>
          <p:cNvPr id="7" name="TextBox 6">
            <a:extLst>
              <a:ext uri="{FF2B5EF4-FFF2-40B4-BE49-F238E27FC236}">
                <a16:creationId xmlns:a16="http://schemas.microsoft.com/office/drawing/2014/main" id="{48F18D89-EC55-42FB-B874-A2534883EE5F}"/>
              </a:ext>
            </a:extLst>
          </p:cNvPr>
          <p:cNvSpPr txBox="1"/>
          <p:nvPr/>
        </p:nvSpPr>
        <p:spPr>
          <a:xfrm>
            <a:off x="1822231" y="1903679"/>
            <a:ext cx="2003008" cy="369332"/>
          </a:xfrm>
          <a:prstGeom prst="rect">
            <a:avLst/>
          </a:prstGeom>
          <a:noFill/>
        </p:spPr>
        <p:txBody>
          <a:bodyPr wrap="square" rtlCol="0">
            <a:spAutoFit/>
          </a:bodyPr>
          <a:lstStyle/>
          <a:p>
            <a:r>
              <a:rPr lang="en-US" b="1" dirty="0">
                <a:latin typeface="Book Antiqua" panose="02040602050305030304" pitchFamily="18" charset="0"/>
              </a:rPr>
              <a:t>ROUTE TABLE</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6963AC87-2A96-45D9-B7D8-0F558E5AA5CF}"/>
              </a:ext>
            </a:extLst>
          </p:cNvPr>
          <p:cNvSpPr txBox="1"/>
          <p:nvPr/>
        </p:nvSpPr>
        <p:spPr>
          <a:xfrm>
            <a:off x="8826393" y="276695"/>
            <a:ext cx="1388226" cy="369332"/>
          </a:xfrm>
          <a:prstGeom prst="rect">
            <a:avLst/>
          </a:prstGeom>
          <a:noFill/>
        </p:spPr>
        <p:txBody>
          <a:bodyPr wrap="square" rtlCol="0">
            <a:spAutoFit/>
          </a:bodyPr>
          <a:lstStyle/>
          <a:p>
            <a:r>
              <a:rPr lang="en-US" b="1" dirty="0">
                <a:latin typeface="Book Antiqua" panose="02040602050305030304" pitchFamily="18" charset="0"/>
              </a:rPr>
              <a:t>KEY PAIR</a:t>
            </a:r>
            <a:endParaRPr lang="en-IN" b="1" dirty="0">
              <a:latin typeface="Book Antiqua" panose="02040602050305030304" pitchFamily="18" charset="0"/>
            </a:endParaRPr>
          </a:p>
        </p:txBody>
      </p:sp>
      <p:sp>
        <p:nvSpPr>
          <p:cNvPr id="9" name="TextBox 8">
            <a:extLst>
              <a:ext uri="{FF2B5EF4-FFF2-40B4-BE49-F238E27FC236}">
                <a16:creationId xmlns:a16="http://schemas.microsoft.com/office/drawing/2014/main" id="{16AE7E7D-230A-45F2-A3E8-9CF81C2416E2}"/>
              </a:ext>
            </a:extLst>
          </p:cNvPr>
          <p:cNvSpPr txBox="1"/>
          <p:nvPr/>
        </p:nvSpPr>
        <p:spPr>
          <a:xfrm>
            <a:off x="8610144" y="1895752"/>
            <a:ext cx="1615438" cy="369332"/>
          </a:xfrm>
          <a:prstGeom prst="rect">
            <a:avLst/>
          </a:prstGeom>
          <a:noFill/>
        </p:spPr>
        <p:txBody>
          <a:bodyPr wrap="square" rtlCol="0">
            <a:spAutoFit/>
          </a:bodyPr>
          <a:lstStyle/>
          <a:p>
            <a:r>
              <a:rPr lang="en-US" b="1" dirty="0">
                <a:latin typeface="Book Antiqua" panose="02040602050305030304" pitchFamily="18" charset="0"/>
              </a:rPr>
              <a:t>INSTANCES</a:t>
            </a:r>
            <a:endParaRPr lang="en-IN" b="1" dirty="0">
              <a:latin typeface="Book Antiqua" panose="02040602050305030304" pitchFamily="18" charset="0"/>
            </a:endParaRPr>
          </a:p>
        </p:txBody>
      </p:sp>
    </p:spTree>
    <p:extLst>
      <p:ext uri="{BB962C8B-B14F-4D97-AF65-F5344CB8AC3E}">
        <p14:creationId xmlns:p14="http://schemas.microsoft.com/office/powerpoint/2010/main" val="484443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17F-78CF-450F-9102-52E65EB0F652}"/>
              </a:ext>
            </a:extLst>
          </p:cNvPr>
          <p:cNvSpPr txBox="1">
            <a:spLocks/>
          </p:cNvSpPr>
          <p:nvPr/>
        </p:nvSpPr>
        <p:spPr>
          <a:xfrm>
            <a:off x="2237015" y="774282"/>
            <a:ext cx="7600001"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TERRAFORM</a:t>
            </a:r>
            <a:r>
              <a:rPr lang="en-US" sz="2800" dirty="0">
                <a:solidFill>
                  <a:srgbClr val="00B0F0"/>
                </a:solidFill>
                <a:latin typeface="Eras Bold ITC" panose="020B0907030504020204" pitchFamily="34" charset="0"/>
              </a:rPr>
              <a:t> </a:t>
            </a:r>
            <a:r>
              <a:rPr lang="en-US" sz="2800" dirty="0">
                <a:solidFill>
                  <a:srgbClr val="0070C0"/>
                </a:solidFill>
                <a:latin typeface="Eras Bold ITC" panose="020B0907030504020204" pitchFamily="34" charset="0"/>
              </a:rPr>
              <a:t>CON</a:t>
            </a:r>
            <a:r>
              <a:rPr lang="en-US" sz="2800" dirty="0">
                <a:solidFill>
                  <a:srgbClr val="7030A0"/>
                </a:solidFill>
                <a:latin typeface="Eras Bold ITC" panose="020B0907030504020204" pitchFamily="34" charset="0"/>
              </a:rPr>
              <a:t>FIGURATION FILES</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6D5F9F9A-0343-4752-9C47-C00A0F90FE19}"/>
              </a:ext>
            </a:extLst>
          </p:cNvPr>
          <p:cNvSpPr txBox="1"/>
          <p:nvPr/>
        </p:nvSpPr>
        <p:spPr>
          <a:xfrm>
            <a:off x="1151555" y="1648324"/>
            <a:ext cx="9888889" cy="4549194"/>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files named </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data1.sh</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&amp; </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data2.sh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for the 1</a:t>
            </a:r>
            <a:r>
              <a:rPr lang="en-IN" sz="1800" b="0" baseline="300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and 2</a:t>
            </a:r>
            <a:r>
              <a:rPr lang="en-IN" sz="1800" b="0" baseline="300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nd</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instances user data.</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Write the script for hosting static web application in your instance in bash shell. </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It is ECOMM application for the 1</a:t>
            </a:r>
            <a:r>
              <a:rPr lang="en-IN" sz="1800" baseline="300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st</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Instance &amp; FOOD application for the 2</a:t>
            </a:r>
            <a:r>
              <a:rPr lang="en-IN" sz="1800" baseline="300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nd</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Instance.</a:t>
            </a:r>
          </a:p>
          <a:p>
            <a:pPr marL="285750" lvl="0" indent="-285750">
              <a:lnSpc>
                <a:spcPct val="107000"/>
              </a:lnSpc>
              <a:spcAft>
                <a:spcPts val="800"/>
              </a:spcAft>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ec2-sg.tf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security group for our EC2 Instance with Inbound Rules allowing Port 22 from My IP, Port 80 from Load Balancers security group which we’ll create later and Port 443 from anywhere.</a:t>
            </a:r>
          </a:p>
          <a:p>
            <a:pPr marL="285750" lvl="0" indent="-285750">
              <a:lnSpc>
                <a:spcPct val="107000"/>
              </a:lnSpc>
              <a:spcAft>
                <a:spcPts val="800"/>
              </a:spcAft>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And Outbound Rules allowing all traffic anywhere.</a:t>
            </a:r>
          </a:p>
          <a:p>
            <a:pPr marL="285750" lvl="0" indent="-285750">
              <a:lnSpc>
                <a:spcPct val="107000"/>
              </a:lnSpc>
              <a:spcAft>
                <a:spcPts val="800"/>
              </a:spcAft>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elb.tf</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to create an Application Load Balancer with the following configurations;</a:t>
            </a:r>
          </a:p>
          <a:p>
            <a:pPr lvl="0">
              <a:lnSpc>
                <a:spcPct val="107000"/>
              </a:lnSpc>
              <a:spcAft>
                <a:spcPts val="800"/>
              </a:spcAft>
            </a:pP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Target group, Attaching Instance 1 &amp; 2 to the Target group, Load balancer listener.</a:t>
            </a:r>
            <a:endPar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285750" lvl="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Mention depends on attribute so that load balancer is created only after the creation of instances and target group.</a:t>
            </a:r>
          </a:p>
          <a:p>
            <a:pPr marL="285750" lvl="0" indent="-285750">
              <a:lnSpc>
                <a:spcPct val="107000"/>
              </a:lnSpc>
              <a:spcAft>
                <a:spcPts val="800"/>
              </a:spcAft>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Security Group for load balancer with a file named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lb-sg.tf </a:t>
            </a: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allowing port 80 anywhere.</a:t>
            </a:r>
            <a:endPar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3801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2E6992-B7F5-4F69-8CA8-60B082AC4DAF}"/>
              </a:ext>
            </a:extLst>
          </p:cNvPr>
          <p:cNvSpPr txBox="1"/>
          <p:nvPr/>
        </p:nvSpPr>
        <p:spPr>
          <a:xfrm>
            <a:off x="1099703" y="961670"/>
            <a:ext cx="1388226" cy="369332"/>
          </a:xfrm>
          <a:prstGeom prst="rect">
            <a:avLst/>
          </a:prstGeom>
          <a:noFill/>
        </p:spPr>
        <p:txBody>
          <a:bodyPr wrap="square" rtlCol="0">
            <a:spAutoFit/>
          </a:bodyPr>
          <a:lstStyle/>
          <a:p>
            <a:r>
              <a:rPr lang="en-US" b="1" dirty="0">
                <a:latin typeface="Book Antiqua" panose="02040602050305030304" pitchFamily="18" charset="0"/>
              </a:rPr>
              <a:t>DATA 1</a:t>
            </a:r>
            <a:endParaRPr lang="en-IN" b="1" dirty="0">
              <a:latin typeface="Book Antiqua" panose="02040602050305030304" pitchFamily="18" charset="0"/>
            </a:endParaRPr>
          </a:p>
        </p:txBody>
      </p:sp>
      <p:pic>
        <p:nvPicPr>
          <p:cNvPr id="3" name="Picture 2">
            <a:extLst>
              <a:ext uri="{FF2B5EF4-FFF2-40B4-BE49-F238E27FC236}">
                <a16:creationId xmlns:a16="http://schemas.microsoft.com/office/drawing/2014/main" id="{1913FAB8-91E3-43AA-8F92-46BE3BC59CAC}"/>
              </a:ext>
            </a:extLst>
          </p:cNvPr>
          <p:cNvPicPr/>
          <p:nvPr/>
        </p:nvPicPr>
        <p:blipFill rotWithShape="1">
          <a:blip r:embed="rId2"/>
          <a:srcRect r="5541" b="10156"/>
          <a:stretch/>
        </p:blipFill>
        <p:spPr>
          <a:xfrm>
            <a:off x="96268" y="3949621"/>
            <a:ext cx="3395097" cy="1426088"/>
          </a:xfrm>
          <a:prstGeom prst="rect">
            <a:avLst/>
          </a:prstGeom>
        </p:spPr>
      </p:pic>
      <p:pic>
        <p:nvPicPr>
          <p:cNvPr id="4" name="Picture 3">
            <a:extLst>
              <a:ext uri="{FF2B5EF4-FFF2-40B4-BE49-F238E27FC236}">
                <a16:creationId xmlns:a16="http://schemas.microsoft.com/office/drawing/2014/main" id="{28F3E0BA-AF75-4937-AD3B-FC88ECEE6AA8}"/>
              </a:ext>
            </a:extLst>
          </p:cNvPr>
          <p:cNvPicPr/>
          <p:nvPr/>
        </p:nvPicPr>
        <p:blipFill rotWithShape="1">
          <a:blip r:embed="rId3"/>
          <a:srcRect r="3552" b="12297"/>
          <a:stretch/>
        </p:blipFill>
        <p:spPr>
          <a:xfrm>
            <a:off x="96268" y="1482291"/>
            <a:ext cx="3380912" cy="1315572"/>
          </a:xfrm>
          <a:prstGeom prst="rect">
            <a:avLst/>
          </a:prstGeom>
        </p:spPr>
      </p:pic>
      <p:pic>
        <p:nvPicPr>
          <p:cNvPr id="5" name="Picture 4">
            <a:extLst>
              <a:ext uri="{FF2B5EF4-FFF2-40B4-BE49-F238E27FC236}">
                <a16:creationId xmlns:a16="http://schemas.microsoft.com/office/drawing/2014/main" id="{138B8D8A-CAA5-438B-AFCD-9EA828C70EB4}"/>
              </a:ext>
            </a:extLst>
          </p:cNvPr>
          <p:cNvPicPr/>
          <p:nvPr/>
        </p:nvPicPr>
        <p:blipFill>
          <a:blip r:embed="rId4"/>
          <a:stretch>
            <a:fillRect/>
          </a:stretch>
        </p:blipFill>
        <p:spPr>
          <a:xfrm>
            <a:off x="3637832" y="1009609"/>
            <a:ext cx="3556002" cy="4905733"/>
          </a:xfrm>
          <a:prstGeom prst="rect">
            <a:avLst/>
          </a:prstGeom>
        </p:spPr>
      </p:pic>
      <p:pic>
        <p:nvPicPr>
          <p:cNvPr id="6" name="Picture 5">
            <a:extLst>
              <a:ext uri="{FF2B5EF4-FFF2-40B4-BE49-F238E27FC236}">
                <a16:creationId xmlns:a16="http://schemas.microsoft.com/office/drawing/2014/main" id="{F88DB840-9D4A-4C44-BFC8-E1A4A9BF2310}"/>
              </a:ext>
            </a:extLst>
          </p:cNvPr>
          <p:cNvPicPr/>
          <p:nvPr/>
        </p:nvPicPr>
        <p:blipFill>
          <a:blip r:embed="rId5"/>
          <a:stretch>
            <a:fillRect/>
          </a:stretch>
        </p:blipFill>
        <p:spPr>
          <a:xfrm>
            <a:off x="7354487" y="1009609"/>
            <a:ext cx="4560470" cy="4905733"/>
          </a:xfrm>
          <a:prstGeom prst="rect">
            <a:avLst/>
          </a:prstGeom>
        </p:spPr>
      </p:pic>
      <p:sp>
        <p:nvSpPr>
          <p:cNvPr id="7" name="TextBox 6">
            <a:extLst>
              <a:ext uri="{FF2B5EF4-FFF2-40B4-BE49-F238E27FC236}">
                <a16:creationId xmlns:a16="http://schemas.microsoft.com/office/drawing/2014/main" id="{0E485FAB-DF03-4C01-A008-DA3C4BB62694}"/>
              </a:ext>
            </a:extLst>
          </p:cNvPr>
          <p:cNvSpPr txBox="1"/>
          <p:nvPr/>
        </p:nvSpPr>
        <p:spPr>
          <a:xfrm>
            <a:off x="1099703" y="3429000"/>
            <a:ext cx="1388226" cy="369332"/>
          </a:xfrm>
          <a:prstGeom prst="rect">
            <a:avLst/>
          </a:prstGeom>
          <a:noFill/>
        </p:spPr>
        <p:txBody>
          <a:bodyPr wrap="square" rtlCol="0">
            <a:spAutoFit/>
          </a:bodyPr>
          <a:lstStyle/>
          <a:p>
            <a:r>
              <a:rPr lang="en-US" b="1" dirty="0">
                <a:latin typeface="Book Antiqua" panose="02040602050305030304" pitchFamily="18" charset="0"/>
              </a:rPr>
              <a:t>DATA 2</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3177C48E-8431-4422-9CF3-C67ACC601C99}"/>
              </a:ext>
            </a:extLst>
          </p:cNvPr>
          <p:cNvSpPr txBox="1"/>
          <p:nvPr/>
        </p:nvSpPr>
        <p:spPr>
          <a:xfrm>
            <a:off x="4082475" y="458301"/>
            <a:ext cx="2666715" cy="369332"/>
          </a:xfrm>
          <a:prstGeom prst="rect">
            <a:avLst/>
          </a:prstGeom>
          <a:noFill/>
        </p:spPr>
        <p:txBody>
          <a:bodyPr wrap="square" rtlCol="0">
            <a:spAutoFit/>
          </a:bodyPr>
          <a:lstStyle/>
          <a:p>
            <a:r>
              <a:rPr lang="en-US" b="1" dirty="0">
                <a:latin typeface="Book Antiqua" panose="02040602050305030304" pitchFamily="18" charset="0"/>
              </a:rPr>
              <a:t>SG FOR INSTANCES</a:t>
            </a:r>
            <a:endParaRPr lang="en-IN" b="1" dirty="0">
              <a:latin typeface="Book Antiqua" panose="02040602050305030304" pitchFamily="18" charset="0"/>
            </a:endParaRPr>
          </a:p>
        </p:txBody>
      </p:sp>
      <p:sp>
        <p:nvSpPr>
          <p:cNvPr id="9" name="TextBox 8">
            <a:extLst>
              <a:ext uri="{FF2B5EF4-FFF2-40B4-BE49-F238E27FC236}">
                <a16:creationId xmlns:a16="http://schemas.microsoft.com/office/drawing/2014/main" id="{7C207C35-B70A-4673-82D8-C7BB353C6244}"/>
              </a:ext>
            </a:extLst>
          </p:cNvPr>
          <p:cNvSpPr txBox="1"/>
          <p:nvPr/>
        </p:nvSpPr>
        <p:spPr>
          <a:xfrm>
            <a:off x="8301364" y="473840"/>
            <a:ext cx="2666715" cy="369332"/>
          </a:xfrm>
          <a:prstGeom prst="rect">
            <a:avLst/>
          </a:prstGeom>
          <a:noFill/>
        </p:spPr>
        <p:txBody>
          <a:bodyPr wrap="square" rtlCol="0">
            <a:spAutoFit/>
          </a:bodyPr>
          <a:lstStyle/>
          <a:p>
            <a:r>
              <a:rPr lang="en-US" b="1" dirty="0">
                <a:latin typeface="Book Antiqua" panose="02040602050305030304" pitchFamily="18" charset="0"/>
              </a:rPr>
              <a:t>LOAD BALANCER</a:t>
            </a:r>
            <a:endParaRPr lang="en-IN" b="1" dirty="0">
              <a:latin typeface="Book Antiqua" panose="02040602050305030304" pitchFamily="18" charset="0"/>
            </a:endParaRPr>
          </a:p>
        </p:txBody>
      </p:sp>
    </p:spTree>
    <p:extLst>
      <p:ext uri="{BB962C8B-B14F-4D97-AF65-F5344CB8AC3E}">
        <p14:creationId xmlns:p14="http://schemas.microsoft.com/office/powerpoint/2010/main" val="2236002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B217F-78CF-450F-9102-52E65EB0F652}"/>
              </a:ext>
            </a:extLst>
          </p:cNvPr>
          <p:cNvSpPr txBox="1">
            <a:spLocks/>
          </p:cNvSpPr>
          <p:nvPr/>
        </p:nvSpPr>
        <p:spPr>
          <a:xfrm>
            <a:off x="2237015" y="774282"/>
            <a:ext cx="7600001"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TERRAFORM</a:t>
            </a:r>
            <a:r>
              <a:rPr lang="en-US" sz="2800" dirty="0">
                <a:solidFill>
                  <a:srgbClr val="00B0F0"/>
                </a:solidFill>
                <a:latin typeface="Eras Bold ITC" panose="020B0907030504020204" pitchFamily="34" charset="0"/>
              </a:rPr>
              <a:t> </a:t>
            </a:r>
            <a:r>
              <a:rPr lang="en-US" sz="2800" dirty="0">
                <a:solidFill>
                  <a:srgbClr val="0070C0"/>
                </a:solidFill>
                <a:latin typeface="Eras Bold ITC" panose="020B0907030504020204" pitchFamily="34" charset="0"/>
              </a:rPr>
              <a:t>CON</a:t>
            </a:r>
            <a:r>
              <a:rPr lang="en-US" sz="2800" dirty="0">
                <a:solidFill>
                  <a:srgbClr val="7030A0"/>
                </a:solidFill>
                <a:latin typeface="Eras Bold ITC" panose="020B0907030504020204" pitchFamily="34" charset="0"/>
              </a:rPr>
              <a:t>FIGURATION FILES</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6D5F9F9A-0343-4752-9C47-C00A0F90FE19}"/>
              </a:ext>
            </a:extLst>
          </p:cNvPr>
          <p:cNvSpPr txBox="1"/>
          <p:nvPr/>
        </p:nvSpPr>
        <p:spPr>
          <a:xfrm>
            <a:off x="1151555" y="1648324"/>
            <a:ext cx="9888889" cy="3340915"/>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a file </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asg.tf </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to create Auto Scaling Group and Launch configuration</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Mention the following attributes ; Creation</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of launch configuration, auto scaling group, health check that depends on Load Balancer &amp; attaching auto scaling group to load balancer.</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database-sg.tf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a security group for our Database allowing port 3306 from our Instance Security Group.</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Then create a file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rds.tf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create a Database and a database Instance with the following attributes; mention the subnets that are created for database, mention the security group that is created for database earlier, allocated storage, Database engine, its version, Instance class, username and password to access the Database later.</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Create a file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outputs.tf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mentioning the output of DNS link of load balancer, Public IP’s of first and second Instances.</a:t>
            </a:r>
            <a:endPar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58178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E55772-1D41-4450-BFE9-8D2BE58BB78C}"/>
              </a:ext>
            </a:extLst>
          </p:cNvPr>
          <p:cNvSpPr txBox="1"/>
          <p:nvPr/>
        </p:nvSpPr>
        <p:spPr>
          <a:xfrm>
            <a:off x="2003425" y="376000"/>
            <a:ext cx="3194050" cy="369332"/>
          </a:xfrm>
          <a:prstGeom prst="rect">
            <a:avLst/>
          </a:prstGeom>
          <a:noFill/>
        </p:spPr>
        <p:txBody>
          <a:bodyPr wrap="square" rtlCol="0">
            <a:spAutoFit/>
          </a:bodyPr>
          <a:lstStyle/>
          <a:p>
            <a:r>
              <a:rPr lang="en-US" b="1" dirty="0">
                <a:latin typeface="Book Antiqua" panose="02040602050305030304" pitchFamily="18" charset="0"/>
              </a:rPr>
              <a:t>AUTO SCALING GROUP</a:t>
            </a:r>
            <a:endParaRPr lang="en-IN" b="1" dirty="0">
              <a:latin typeface="Book Antiqua" panose="02040602050305030304" pitchFamily="18" charset="0"/>
            </a:endParaRPr>
          </a:p>
        </p:txBody>
      </p:sp>
      <p:pic>
        <p:nvPicPr>
          <p:cNvPr id="3" name="Picture 2">
            <a:extLst>
              <a:ext uri="{FF2B5EF4-FFF2-40B4-BE49-F238E27FC236}">
                <a16:creationId xmlns:a16="http://schemas.microsoft.com/office/drawing/2014/main" id="{26D93052-0370-43CE-A46D-4569681B2DA4}"/>
              </a:ext>
            </a:extLst>
          </p:cNvPr>
          <p:cNvPicPr/>
          <p:nvPr/>
        </p:nvPicPr>
        <p:blipFill rotWithShape="1">
          <a:blip r:embed="rId2"/>
          <a:srcRect b="162"/>
          <a:stretch/>
        </p:blipFill>
        <p:spPr>
          <a:xfrm>
            <a:off x="591711" y="943942"/>
            <a:ext cx="6007100" cy="5525091"/>
          </a:xfrm>
          <a:prstGeom prst="rect">
            <a:avLst/>
          </a:prstGeom>
        </p:spPr>
      </p:pic>
      <p:pic>
        <p:nvPicPr>
          <p:cNvPr id="4" name="Picture 3">
            <a:extLst>
              <a:ext uri="{FF2B5EF4-FFF2-40B4-BE49-F238E27FC236}">
                <a16:creationId xmlns:a16="http://schemas.microsoft.com/office/drawing/2014/main" id="{17C9DDF6-3AF6-44EF-8583-217054BA9D1F}"/>
              </a:ext>
            </a:extLst>
          </p:cNvPr>
          <p:cNvPicPr/>
          <p:nvPr/>
        </p:nvPicPr>
        <p:blipFill rotWithShape="1">
          <a:blip r:embed="rId3"/>
          <a:srcRect r="2677"/>
          <a:stretch/>
        </p:blipFill>
        <p:spPr>
          <a:xfrm>
            <a:off x="7312878" y="3530599"/>
            <a:ext cx="3964721" cy="3065434"/>
          </a:xfrm>
          <a:prstGeom prst="rect">
            <a:avLst/>
          </a:prstGeom>
        </p:spPr>
      </p:pic>
      <p:pic>
        <p:nvPicPr>
          <p:cNvPr id="5" name="Picture 4">
            <a:extLst>
              <a:ext uri="{FF2B5EF4-FFF2-40B4-BE49-F238E27FC236}">
                <a16:creationId xmlns:a16="http://schemas.microsoft.com/office/drawing/2014/main" id="{44895883-6BEF-4DCD-933C-DFFC8B9B00F4}"/>
              </a:ext>
            </a:extLst>
          </p:cNvPr>
          <p:cNvPicPr/>
          <p:nvPr/>
        </p:nvPicPr>
        <p:blipFill rotWithShape="1">
          <a:blip r:embed="rId4"/>
          <a:srcRect r="2659" b="3879"/>
          <a:stretch/>
        </p:blipFill>
        <p:spPr>
          <a:xfrm>
            <a:off x="6990189" y="573633"/>
            <a:ext cx="4610100" cy="2430433"/>
          </a:xfrm>
          <a:prstGeom prst="rect">
            <a:avLst/>
          </a:prstGeom>
        </p:spPr>
      </p:pic>
      <p:sp>
        <p:nvSpPr>
          <p:cNvPr id="7" name="TextBox 6">
            <a:extLst>
              <a:ext uri="{FF2B5EF4-FFF2-40B4-BE49-F238E27FC236}">
                <a16:creationId xmlns:a16="http://schemas.microsoft.com/office/drawing/2014/main" id="{14A6B504-0A42-49E4-9D02-3ED58D27D4CC}"/>
              </a:ext>
            </a:extLst>
          </p:cNvPr>
          <p:cNvSpPr txBox="1"/>
          <p:nvPr/>
        </p:nvSpPr>
        <p:spPr>
          <a:xfrm>
            <a:off x="8908894" y="125701"/>
            <a:ext cx="772687" cy="369332"/>
          </a:xfrm>
          <a:prstGeom prst="rect">
            <a:avLst/>
          </a:prstGeom>
          <a:noFill/>
        </p:spPr>
        <p:txBody>
          <a:bodyPr wrap="square" rtlCol="0">
            <a:spAutoFit/>
          </a:bodyPr>
          <a:lstStyle/>
          <a:p>
            <a:r>
              <a:rPr lang="en-US" b="1" dirty="0">
                <a:latin typeface="Book Antiqua" panose="02040602050305030304" pitchFamily="18" charset="0"/>
              </a:rPr>
              <a:t>RDS</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50180134-31F3-4C58-8B57-96B318D159CB}"/>
              </a:ext>
            </a:extLst>
          </p:cNvPr>
          <p:cNvSpPr txBox="1"/>
          <p:nvPr/>
        </p:nvSpPr>
        <p:spPr>
          <a:xfrm>
            <a:off x="7461093" y="3082666"/>
            <a:ext cx="3668288" cy="369332"/>
          </a:xfrm>
          <a:prstGeom prst="rect">
            <a:avLst/>
          </a:prstGeom>
          <a:noFill/>
        </p:spPr>
        <p:txBody>
          <a:bodyPr wrap="square" rtlCol="0">
            <a:spAutoFit/>
          </a:bodyPr>
          <a:lstStyle/>
          <a:p>
            <a:r>
              <a:rPr lang="en-US" b="1" dirty="0">
                <a:latin typeface="Book Antiqua" panose="02040602050305030304" pitchFamily="18" charset="0"/>
              </a:rPr>
              <a:t>DATABASE SECURITY GROUP</a:t>
            </a:r>
            <a:endParaRPr lang="en-IN" b="1" dirty="0">
              <a:latin typeface="Book Antiqua" panose="02040602050305030304" pitchFamily="18" charset="0"/>
            </a:endParaRPr>
          </a:p>
        </p:txBody>
      </p:sp>
    </p:spTree>
    <p:extLst>
      <p:ext uri="{BB962C8B-B14F-4D97-AF65-F5344CB8AC3E}">
        <p14:creationId xmlns:p14="http://schemas.microsoft.com/office/powerpoint/2010/main" val="1450512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659A-8DFA-47AA-A632-FE76BB40524D}"/>
              </a:ext>
            </a:extLst>
          </p:cNvPr>
          <p:cNvSpPr txBox="1">
            <a:spLocks/>
          </p:cNvSpPr>
          <p:nvPr/>
        </p:nvSpPr>
        <p:spPr>
          <a:xfrm>
            <a:off x="2237015" y="774282"/>
            <a:ext cx="7600001"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DEPLOYMENT </a:t>
            </a:r>
            <a:r>
              <a:rPr lang="en-US" sz="2800" dirty="0">
                <a:solidFill>
                  <a:srgbClr val="7030A0"/>
                </a:solidFill>
                <a:latin typeface="Eras Bold ITC" panose="020B0907030504020204" pitchFamily="34" charset="0"/>
              </a:rPr>
              <a:t>PROCESS</a:t>
            </a:r>
            <a:endParaRPr lang="en-IN" sz="2800" dirty="0">
              <a:solidFill>
                <a:srgbClr val="7030A0"/>
              </a:solidFill>
              <a:latin typeface="Eras Bold ITC" panose="020B0907030504020204" pitchFamily="34" charset="0"/>
            </a:endParaRPr>
          </a:p>
        </p:txBody>
      </p:sp>
      <p:sp>
        <p:nvSpPr>
          <p:cNvPr id="3" name="TextBox 2">
            <a:extLst>
              <a:ext uri="{FF2B5EF4-FFF2-40B4-BE49-F238E27FC236}">
                <a16:creationId xmlns:a16="http://schemas.microsoft.com/office/drawing/2014/main" id="{03422D40-0E52-4676-94A8-78CF6E362780}"/>
              </a:ext>
            </a:extLst>
          </p:cNvPr>
          <p:cNvSpPr txBox="1"/>
          <p:nvPr/>
        </p:nvSpPr>
        <p:spPr>
          <a:xfrm>
            <a:off x="1151555" y="2064884"/>
            <a:ext cx="9888889" cy="2748445"/>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After the completion of writing terraform scripts for the creation of infrastructure resources, execute command </a:t>
            </a: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[terraform fmt] </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to make the files in canonical format.</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Execute command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[terraform validate]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encounter any errors present.</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Execute command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[terraform plan]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generate and preview the execution plan of our infrastructure.</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Execute command </a:t>
            </a:r>
            <a:r>
              <a:rPr lang="en-IN"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[terraform apply] </a:t>
            </a: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to deploy our infrastructure.</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Wait for a while and check the resources that’s been created.</a:t>
            </a:r>
          </a:p>
          <a:p>
            <a:pPr marL="285750" lvl="0" indent="-285750">
              <a:lnSpc>
                <a:spcPct val="107000"/>
              </a:lnSpc>
              <a:buFont typeface="Arial" panose="020B0604020202020204" pitchFamily="34" charset="0"/>
              <a:buChar char="•"/>
            </a:pPr>
            <a:r>
              <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Copy the DNS link of the Load Balancer that appears at the end of the deployment and browse it in the browser and we can see our application active and running.</a:t>
            </a:r>
          </a:p>
        </p:txBody>
      </p:sp>
    </p:spTree>
    <p:extLst>
      <p:ext uri="{BB962C8B-B14F-4D97-AF65-F5344CB8AC3E}">
        <p14:creationId xmlns:p14="http://schemas.microsoft.com/office/powerpoint/2010/main" val="1556679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0DC7D68-6E86-4B89-A386-2F6D7842FCC5}"/>
              </a:ext>
            </a:extLst>
          </p:cNvPr>
          <p:cNvSpPr txBox="1"/>
          <p:nvPr/>
        </p:nvSpPr>
        <p:spPr>
          <a:xfrm>
            <a:off x="2095499" y="2390775"/>
            <a:ext cx="7762875" cy="1569660"/>
          </a:xfrm>
          <a:prstGeom prst="rect">
            <a:avLst/>
          </a:prstGeom>
          <a:noFill/>
        </p:spPr>
        <p:txBody>
          <a:bodyPr wrap="square" rtlCol="0">
            <a:spAutoFit/>
          </a:bodyPr>
          <a:lstStyle/>
          <a:p>
            <a:pPr algn="ctr"/>
            <a:r>
              <a:rPr lang="en-US" sz="3200" dirty="0">
                <a:latin typeface="Eras Bold ITC" panose="020B0907030504020204" pitchFamily="34" charset="0"/>
              </a:rPr>
              <a:t>DEPLOYING 3 TIER</a:t>
            </a:r>
          </a:p>
          <a:p>
            <a:pPr algn="ctr"/>
            <a:r>
              <a:rPr lang="en-US" sz="3200" dirty="0">
                <a:latin typeface="Eras Bold ITC" panose="020B0907030504020204" pitchFamily="34" charset="0"/>
              </a:rPr>
              <a:t> ARCHITECTURE IN </a:t>
            </a:r>
            <a:r>
              <a:rPr lang="en-US" sz="3200" dirty="0">
                <a:solidFill>
                  <a:schemeClr val="bg2">
                    <a:lumMod val="75000"/>
                  </a:schemeClr>
                </a:solidFill>
                <a:latin typeface="Eras Bold ITC" panose="020B0907030504020204" pitchFamily="34" charset="0"/>
              </a:rPr>
              <a:t>AWS</a:t>
            </a:r>
            <a:r>
              <a:rPr lang="en-US" sz="3200" dirty="0">
                <a:latin typeface="Eras Bold ITC" panose="020B0907030504020204" pitchFamily="34" charset="0"/>
              </a:rPr>
              <a:t> USING </a:t>
            </a:r>
            <a:r>
              <a:rPr lang="en-US" sz="3200" dirty="0">
                <a:solidFill>
                  <a:schemeClr val="accent1"/>
                </a:solidFill>
                <a:latin typeface="Eras Bold ITC" panose="020B0907030504020204" pitchFamily="34" charset="0"/>
              </a:rPr>
              <a:t>TERRAF</a:t>
            </a:r>
            <a:r>
              <a:rPr lang="en-US" sz="3200" dirty="0">
                <a:solidFill>
                  <a:srgbClr val="7030A0"/>
                </a:solidFill>
                <a:latin typeface="Eras Bold ITC" panose="020B0907030504020204" pitchFamily="34" charset="0"/>
              </a:rPr>
              <a:t>ORM</a:t>
            </a:r>
            <a:endParaRPr lang="en-IN" sz="3200" dirty="0">
              <a:solidFill>
                <a:srgbClr val="7030A0"/>
              </a:solidFill>
              <a:latin typeface="Eras Bold ITC" panose="020B0907030504020204" pitchFamily="34" charset="0"/>
            </a:endParaRPr>
          </a:p>
        </p:txBody>
      </p:sp>
      <p:pic>
        <p:nvPicPr>
          <p:cNvPr id="6" name="Picture 5">
            <a:extLst>
              <a:ext uri="{FF2B5EF4-FFF2-40B4-BE49-F238E27FC236}">
                <a16:creationId xmlns:a16="http://schemas.microsoft.com/office/drawing/2014/main" id="{8950E2F4-8EE3-4EE9-8371-350551491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9650" y="4938003"/>
            <a:ext cx="3028950" cy="1514475"/>
          </a:xfrm>
          <a:prstGeom prst="rect">
            <a:avLst/>
          </a:prstGeom>
        </p:spPr>
      </p:pic>
      <p:pic>
        <p:nvPicPr>
          <p:cNvPr id="8" name="Picture 7">
            <a:extLst>
              <a:ext uri="{FF2B5EF4-FFF2-40B4-BE49-F238E27FC236}">
                <a16:creationId xmlns:a16="http://schemas.microsoft.com/office/drawing/2014/main" id="{9809F31D-BBF4-4675-A619-D2C674F4A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75" y="585788"/>
            <a:ext cx="2033587" cy="1353260"/>
          </a:xfrm>
          <a:prstGeom prst="rect">
            <a:avLst/>
          </a:prstGeom>
        </p:spPr>
      </p:pic>
    </p:spTree>
    <p:extLst>
      <p:ext uri="{BB962C8B-B14F-4D97-AF65-F5344CB8AC3E}">
        <p14:creationId xmlns:p14="http://schemas.microsoft.com/office/powerpoint/2010/main" val="1066869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94E8CA-C2DB-4E3F-88BB-8416E21D0131}"/>
              </a:ext>
            </a:extLst>
          </p:cNvPr>
          <p:cNvPicPr/>
          <p:nvPr/>
        </p:nvPicPr>
        <p:blipFill>
          <a:blip r:embed="rId2"/>
          <a:stretch>
            <a:fillRect/>
          </a:stretch>
        </p:blipFill>
        <p:spPr>
          <a:xfrm>
            <a:off x="238125" y="1406842"/>
            <a:ext cx="6111875" cy="3825558"/>
          </a:xfrm>
          <a:prstGeom prst="rect">
            <a:avLst/>
          </a:prstGeom>
        </p:spPr>
      </p:pic>
      <p:pic>
        <p:nvPicPr>
          <p:cNvPr id="5" name="Picture 4">
            <a:extLst>
              <a:ext uri="{FF2B5EF4-FFF2-40B4-BE49-F238E27FC236}">
                <a16:creationId xmlns:a16="http://schemas.microsoft.com/office/drawing/2014/main" id="{BDDB815A-1D01-41A0-919B-1FC7227DCE12}"/>
              </a:ext>
            </a:extLst>
          </p:cNvPr>
          <p:cNvPicPr/>
          <p:nvPr/>
        </p:nvPicPr>
        <p:blipFill>
          <a:blip r:embed="rId3"/>
          <a:stretch>
            <a:fillRect/>
          </a:stretch>
        </p:blipFill>
        <p:spPr>
          <a:xfrm>
            <a:off x="6558279" y="513079"/>
            <a:ext cx="5395595" cy="2672080"/>
          </a:xfrm>
          <a:prstGeom prst="rect">
            <a:avLst/>
          </a:prstGeom>
          <a:ln w="28575">
            <a:solidFill>
              <a:schemeClr val="tx1"/>
            </a:solidFill>
          </a:ln>
        </p:spPr>
      </p:pic>
      <p:pic>
        <p:nvPicPr>
          <p:cNvPr id="6" name="Picture 5">
            <a:extLst>
              <a:ext uri="{FF2B5EF4-FFF2-40B4-BE49-F238E27FC236}">
                <a16:creationId xmlns:a16="http://schemas.microsoft.com/office/drawing/2014/main" id="{5CC09DB3-26A1-4053-86A1-3125B25356C8}"/>
              </a:ext>
            </a:extLst>
          </p:cNvPr>
          <p:cNvPicPr/>
          <p:nvPr/>
        </p:nvPicPr>
        <p:blipFill>
          <a:blip r:embed="rId4"/>
          <a:stretch>
            <a:fillRect/>
          </a:stretch>
        </p:blipFill>
        <p:spPr>
          <a:xfrm>
            <a:off x="6558280" y="3672841"/>
            <a:ext cx="5395595" cy="2513965"/>
          </a:xfrm>
          <a:prstGeom prst="rect">
            <a:avLst/>
          </a:prstGeom>
          <a:ln w="28575">
            <a:solidFill>
              <a:schemeClr val="tx1"/>
            </a:solidFill>
          </a:ln>
        </p:spPr>
      </p:pic>
      <p:sp>
        <p:nvSpPr>
          <p:cNvPr id="7" name="Rectangle 6">
            <a:extLst>
              <a:ext uri="{FF2B5EF4-FFF2-40B4-BE49-F238E27FC236}">
                <a16:creationId xmlns:a16="http://schemas.microsoft.com/office/drawing/2014/main" id="{CB41C711-BF50-4C8D-A4EA-20468541110A}"/>
              </a:ext>
            </a:extLst>
          </p:cNvPr>
          <p:cNvSpPr/>
          <p:nvPr/>
        </p:nvSpPr>
        <p:spPr>
          <a:xfrm>
            <a:off x="121920" y="4612640"/>
            <a:ext cx="3230880" cy="701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36056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4C5B-A866-4B5D-B327-45DEF44A79A8}"/>
              </a:ext>
            </a:extLst>
          </p:cNvPr>
          <p:cNvSpPr txBox="1">
            <a:spLocks/>
          </p:cNvSpPr>
          <p:nvPr/>
        </p:nvSpPr>
        <p:spPr>
          <a:xfrm>
            <a:off x="2980377" y="380778"/>
            <a:ext cx="5839174"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CREATED </a:t>
            </a:r>
            <a:r>
              <a:rPr lang="en-US" sz="2800" dirty="0">
                <a:solidFill>
                  <a:srgbClr val="7030A0"/>
                </a:solidFill>
                <a:latin typeface="Eras Bold ITC" panose="020B0907030504020204" pitchFamily="34" charset="0"/>
              </a:rPr>
              <a:t>RESOURCES IN AWS</a:t>
            </a:r>
            <a:endParaRPr lang="en-IN" sz="2800" dirty="0">
              <a:solidFill>
                <a:srgbClr val="7030A0"/>
              </a:solidFill>
              <a:latin typeface="Eras Bold ITC" panose="020B0907030504020204" pitchFamily="34" charset="0"/>
            </a:endParaRPr>
          </a:p>
        </p:txBody>
      </p:sp>
      <p:pic>
        <p:nvPicPr>
          <p:cNvPr id="3" name="Picture 2">
            <a:extLst>
              <a:ext uri="{FF2B5EF4-FFF2-40B4-BE49-F238E27FC236}">
                <a16:creationId xmlns:a16="http://schemas.microsoft.com/office/drawing/2014/main" id="{95F9355D-42AE-447A-99A9-649A7063822E}"/>
              </a:ext>
            </a:extLst>
          </p:cNvPr>
          <p:cNvPicPr/>
          <p:nvPr/>
        </p:nvPicPr>
        <p:blipFill>
          <a:blip r:embed="rId2"/>
          <a:stretch>
            <a:fillRect/>
          </a:stretch>
        </p:blipFill>
        <p:spPr>
          <a:xfrm>
            <a:off x="529574" y="1399629"/>
            <a:ext cx="4901609" cy="2373896"/>
          </a:xfrm>
          <a:prstGeom prst="rect">
            <a:avLst/>
          </a:prstGeom>
        </p:spPr>
      </p:pic>
      <p:pic>
        <p:nvPicPr>
          <p:cNvPr id="4" name="Picture 3">
            <a:extLst>
              <a:ext uri="{FF2B5EF4-FFF2-40B4-BE49-F238E27FC236}">
                <a16:creationId xmlns:a16="http://schemas.microsoft.com/office/drawing/2014/main" id="{368F8C3B-362F-4D8C-B9F0-95C43F4E4470}"/>
              </a:ext>
            </a:extLst>
          </p:cNvPr>
          <p:cNvPicPr/>
          <p:nvPr/>
        </p:nvPicPr>
        <p:blipFill>
          <a:blip r:embed="rId3"/>
          <a:stretch>
            <a:fillRect/>
          </a:stretch>
        </p:blipFill>
        <p:spPr>
          <a:xfrm>
            <a:off x="6760816" y="1399629"/>
            <a:ext cx="4901609" cy="2373896"/>
          </a:xfrm>
          <a:prstGeom prst="rect">
            <a:avLst/>
          </a:prstGeom>
        </p:spPr>
      </p:pic>
      <p:pic>
        <p:nvPicPr>
          <p:cNvPr id="5" name="Picture 4">
            <a:extLst>
              <a:ext uri="{FF2B5EF4-FFF2-40B4-BE49-F238E27FC236}">
                <a16:creationId xmlns:a16="http://schemas.microsoft.com/office/drawing/2014/main" id="{232A312D-25B9-4BC9-9EA6-EDEA0300D8AB}"/>
              </a:ext>
            </a:extLst>
          </p:cNvPr>
          <p:cNvPicPr/>
          <p:nvPr/>
        </p:nvPicPr>
        <p:blipFill>
          <a:blip r:embed="rId4"/>
          <a:stretch>
            <a:fillRect/>
          </a:stretch>
        </p:blipFill>
        <p:spPr>
          <a:xfrm>
            <a:off x="529575" y="4531365"/>
            <a:ext cx="4901609" cy="2138562"/>
          </a:xfrm>
          <a:prstGeom prst="rect">
            <a:avLst/>
          </a:prstGeom>
        </p:spPr>
      </p:pic>
      <p:pic>
        <p:nvPicPr>
          <p:cNvPr id="6" name="Picture 5">
            <a:extLst>
              <a:ext uri="{FF2B5EF4-FFF2-40B4-BE49-F238E27FC236}">
                <a16:creationId xmlns:a16="http://schemas.microsoft.com/office/drawing/2014/main" id="{872FA27E-03F0-43E0-A158-75A7A16509CA}"/>
              </a:ext>
            </a:extLst>
          </p:cNvPr>
          <p:cNvPicPr/>
          <p:nvPr/>
        </p:nvPicPr>
        <p:blipFill>
          <a:blip r:embed="rId5"/>
          <a:stretch>
            <a:fillRect/>
          </a:stretch>
        </p:blipFill>
        <p:spPr>
          <a:xfrm>
            <a:off x="6760817" y="4531365"/>
            <a:ext cx="4901608" cy="2138562"/>
          </a:xfrm>
          <a:prstGeom prst="rect">
            <a:avLst/>
          </a:prstGeom>
        </p:spPr>
      </p:pic>
      <p:sp>
        <p:nvSpPr>
          <p:cNvPr id="7" name="TextBox 6">
            <a:extLst>
              <a:ext uri="{FF2B5EF4-FFF2-40B4-BE49-F238E27FC236}">
                <a16:creationId xmlns:a16="http://schemas.microsoft.com/office/drawing/2014/main" id="{5B69FE8B-E786-4417-AA44-5BE0F4B77141}"/>
              </a:ext>
            </a:extLst>
          </p:cNvPr>
          <p:cNvSpPr txBox="1"/>
          <p:nvPr/>
        </p:nvSpPr>
        <p:spPr>
          <a:xfrm>
            <a:off x="2503201" y="928626"/>
            <a:ext cx="1388226" cy="369332"/>
          </a:xfrm>
          <a:prstGeom prst="rect">
            <a:avLst/>
          </a:prstGeom>
          <a:noFill/>
        </p:spPr>
        <p:txBody>
          <a:bodyPr wrap="square" rtlCol="0">
            <a:spAutoFit/>
          </a:bodyPr>
          <a:lstStyle/>
          <a:p>
            <a:r>
              <a:rPr lang="en-US" b="1" dirty="0">
                <a:latin typeface="Book Antiqua" panose="02040602050305030304" pitchFamily="18" charset="0"/>
              </a:rPr>
              <a:t>VPC</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F15E5541-A8B1-4BFD-BC41-A7FEB4DFDA85}"/>
              </a:ext>
            </a:extLst>
          </p:cNvPr>
          <p:cNvSpPr txBox="1"/>
          <p:nvPr/>
        </p:nvSpPr>
        <p:spPr>
          <a:xfrm>
            <a:off x="8633179" y="932219"/>
            <a:ext cx="1388226" cy="369332"/>
          </a:xfrm>
          <a:prstGeom prst="rect">
            <a:avLst/>
          </a:prstGeom>
          <a:noFill/>
        </p:spPr>
        <p:txBody>
          <a:bodyPr wrap="square" rtlCol="0">
            <a:spAutoFit/>
          </a:bodyPr>
          <a:lstStyle/>
          <a:p>
            <a:r>
              <a:rPr lang="en-US" b="1" dirty="0">
                <a:latin typeface="Book Antiqua" panose="02040602050305030304" pitchFamily="18" charset="0"/>
              </a:rPr>
              <a:t>SUBNETS</a:t>
            </a:r>
            <a:endParaRPr lang="en-IN" b="1" dirty="0">
              <a:latin typeface="Book Antiqua" panose="02040602050305030304" pitchFamily="18" charset="0"/>
            </a:endParaRPr>
          </a:p>
        </p:txBody>
      </p:sp>
      <p:sp>
        <p:nvSpPr>
          <p:cNvPr id="9" name="TextBox 8">
            <a:extLst>
              <a:ext uri="{FF2B5EF4-FFF2-40B4-BE49-F238E27FC236}">
                <a16:creationId xmlns:a16="http://schemas.microsoft.com/office/drawing/2014/main" id="{5A599375-AE6D-4F30-8735-A86E4FCA8985}"/>
              </a:ext>
            </a:extLst>
          </p:cNvPr>
          <p:cNvSpPr txBox="1"/>
          <p:nvPr/>
        </p:nvSpPr>
        <p:spPr>
          <a:xfrm>
            <a:off x="1967243" y="4063472"/>
            <a:ext cx="2026269" cy="369332"/>
          </a:xfrm>
          <a:prstGeom prst="rect">
            <a:avLst/>
          </a:prstGeom>
          <a:noFill/>
        </p:spPr>
        <p:txBody>
          <a:bodyPr wrap="square" rtlCol="0">
            <a:spAutoFit/>
          </a:bodyPr>
          <a:lstStyle/>
          <a:p>
            <a:r>
              <a:rPr lang="en-US" b="1" dirty="0">
                <a:latin typeface="Book Antiqua" panose="02040602050305030304" pitchFamily="18" charset="0"/>
              </a:rPr>
              <a:t>ROUTE TABLES</a:t>
            </a:r>
            <a:endParaRPr lang="en-IN" b="1" dirty="0">
              <a:latin typeface="Book Antiqua" panose="02040602050305030304" pitchFamily="18" charset="0"/>
            </a:endParaRPr>
          </a:p>
        </p:txBody>
      </p:sp>
      <p:sp>
        <p:nvSpPr>
          <p:cNvPr id="10" name="TextBox 9">
            <a:extLst>
              <a:ext uri="{FF2B5EF4-FFF2-40B4-BE49-F238E27FC236}">
                <a16:creationId xmlns:a16="http://schemas.microsoft.com/office/drawing/2014/main" id="{833E42F0-BA8C-42D2-A009-834AACF02432}"/>
              </a:ext>
            </a:extLst>
          </p:cNvPr>
          <p:cNvSpPr txBox="1"/>
          <p:nvPr/>
        </p:nvSpPr>
        <p:spPr>
          <a:xfrm>
            <a:off x="7899532" y="4063472"/>
            <a:ext cx="3115798" cy="369332"/>
          </a:xfrm>
          <a:prstGeom prst="rect">
            <a:avLst/>
          </a:prstGeom>
          <a:noFill/>
        </p:spPr>
        <p:txBody>
          <a:bodyPr wrap="square" rtlCol="0">
            <a:spAutoFit/>
          </a:bodyPr>
          <a:lstStyle/>
          <a:p>
            <a:r>
              <a:rPr lang="en-US" b="1" dirty="0">
                <a:latin typeface="Book Antiqua" panose="02040602050305030304" pitchFamily="18" charset="0"/>
              </a:rPr>
              <a:t>INTERNET GATEWAY</a:t>
            </a:r>
            <a:endParaRPr lang="en-IN" b="1" dirty="0">
              <a:latin typeface="Book Antiqua" panose="02040602050305030304" pitchFamily="18" charset="0"/>
            </a:endParaRPr>
          </a:p>
        </p:txBody>
      </p:sp>
    </p:spTree>
    <p:extLst>
      <p:ext uri="{BB962C8B-B14F-4D97-AF65-F5344CB8AC3E}">
        <p14:creationId xmlns:p14="http://schemas.microsoft.com/office/powerpoint/2010/main" val="1621190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4C5B-A866-4B5D-B327-45DEF44A79A8}"/>
              </a:ext>
            </a:extLst>
          </p:cNvPr>
          <p:cNvSpPr txBox="1">
            <a:spLocks/>
          </p:cNvSpPr>
          <p:nvPr/>
        </p:nvSpPr>
        <p:spPr>
          <a:xfrm>
            <a:off x="2980377" y="380778"/>
            <a:ext cx="5839174"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CREATED </a:t>
            </a:r>
            <a:r>
              <a:rPr lang="en-US" sz="2800" dirty="0">
                <a:solidFill>
                  <a:srgbClr val="7030A0"/>
                </a:solidFill>
                <a:latin typeface="Eras Bold ITC" panose="020B0907030504020204" pitchFamily="34" charset="0"/>
              </a:rPr>
              <a:t>RESOURCES IN AWS</a:t>
            </a:r>
            <a:endParaRPr lang="en-IN" sz="2800" dirty="0">
              <a:solidFill>
                <a:srgbClr val="7030A0"/>
              </a:solidFill>
              <a:latin typeface="Eras Bold ITC" panose="020B0907030504020204" pitchFamily="34" charset="0"/>
            </a:endParaRPr>
          </a:p>
        </p:txBody>
      </p:sp>
      <p:sp>
        <p:nvSpPr>
          <p:cNvPr id="7" name="TextBox 6">
            <a:extLst>
              <a:ext uri="{FF2B5EF4-FFF2-40B4-BE49-F238E27FC236}">
                <a16:creationId xmlns:a16="http://schemas.microsoft.com/office/drawing/2014/main" id="{5B69FE8B-E786-4417-AA44-5BE0F4B77141}"/>
              </a:ext>
            </a:extLst>
          </p:cNvPr>
          <p:cNvSpPr txBox="1"/>
          <p:nvPr/>
        </p:nvSpPr>
        <p:spPr>
          <a:xfrm>
            <a:off x="2173000" y="928626"/>
            <a:ext cx="1636999" cy="369332"/>
          </a:xfrm>
          <a:prstGeom prst="rect">
            <a:avLst/>
          </a:prstGeom>
          <a:noFill/>
        </p:spPr>
        <p:txBody>
          <a:bodyPr wrap="square" rtlCol="0">
            <a:spAutoFit/>
          </a:bodyPr>
          <a:lstStyle/>
          <a:p>
            <a:r>
              <a:rPr lang="en-US" b="1" dirty="0">
                <a:latin typeface="Book Antiqua" panose="02040602050305030304" pitchFamily="18" charset="0"/>
              </a:rPr>
              <a:t>INSTANCES</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F15E5541-A8B1-4BFD-BC41-A7FEB4DFDA85}"/>
              </a:ext>
            </a:extLst>
          </p:cNvPr>
          <p:cNvSpPr txBox="1"/>
          <p:nvPr/>
        </p:nvSpPr>
        <p:spPr>
          <a:xfrm>
            <a:off x="8099778" y="932219"/>
            <a:ext cx="2631721" cy="369332"/>
          </a:xfrm>
          <a:prstGeom prst="rect">
            <a:avLst/>
          </a:prstGeom>
          <a:noFill/>
        </p:spPr>
        <p:txBody>
          <a:bodyPr wrap="square" rtlCol="0">
            <a:spAutoFit/>
          </a:bodyPr>
          <a:lstStyle/>
          <a:p>
            <a:r>
              <a:rPr lang="en-US" b="1" dirty="0">
                <a:latin typeface="Book Antiqua" panose="02040602050305030304" pitchFamily="18" charset="0"/>
              </a:rPr>
              <a:t>SECURITY GROUPS</a:t>
            </a:r>
            <a:endParaRPr lang="en-IN" b="1" dirty="0">
              <a:latin typeface="Book Antiqua" panose="02040602050305030304" pitchFamily="18" charset="0"/>
            </a:endParaRPr>
          </a:p>
        </p:txBody>
      </p:sp>
      <p:sp>
        <p:nvSpPr>
          <p:cNvPr id="9" name="TextBox 8">
            <a:extLst>
              <a:ext uri="{FF2B5EF4-FFF2-40B4-BE49-F238E27FC236}">
                <a16:creationId xmlns:a16="http://schemas.microsoft.com/office/drawing/2014/main" id="{5A599375-AE6D-4F30-8735-A86E4FCA8985}"/>
              </a:ext>
            </a:extLst>
          </p:cNvPr>
          <p:cNvSpPr txBox="1"/>
          <p:nvPr/>
        </p:nvSpPr>
        <p:spPr>
          <a:xfrm>
            <a:off x="2249377" y="4063472"/>
            <a:ext cx="2026269" cy="369332"/>
          </a:xfrm>
          <a:prstGeom prst="rect">
            <a:avLst/>
          </a:prstGeom>
          <a:noFill/>
        </p:spPr>
        <p:txBody>
          <a:bodyPr wrap="square" rtlCol="0">
            <a:spAutoFit/>
          </a:bodyPr>
          <a:lstStyle/>
          <a:p>
            <a:r>
              <a:rPr lang="en-US" b="1" dirty="0">
                <a:latin typeface="Book Antiqua" panose="02040602050305030304" pitchFamily="18" charset="0"/>
              </a:rPr>
              <a:t>KEY PAIR</a:t>
            </a:r>
            <a:endParaRPr lang="en-IN" b="1" dirty="0">
              <a:latin typeface="Book Antiqua" panose="02040602050305030304" pitchFamily="18" charset="0"/>
            </a:endParaRPr>
          </a:p>
        </p:txBody>
      </p:sp>
      <p:sp>
        <p:nvSpPr>
          <p:cNvPr id="10" name="TextBox 9">
            <a:extLst>
              <a:ext uri="{FF2B5EF4-FFF2-40B4-BE49-F238E27FC236}">
                <a16:creationId xmlns:a16="http://schemas.microsoft.com/office/drawing/2014/main" id="{833E42F0-BA8C-42D2-A009-834AACF02432}"/>
              </a:ext>
            </a:extLst>
          </p:cNvPr>
          <p:cNvSpPr txBox="1"/>
          <p:nvPr/>
        </p:nvSpPr>
        <p:spPr>
          <a:xfrm>
            <a:off x="8099778" y="4063472"/>
            <a:ext cx="3115798" cy="369332"/>
          </a:xfrm>
          <a:prstGeom prst="rect">
            <a:avLst/>
          </a:prstGeom>
          <a:noFill/>
        </p:spPr>
        <p:txBody>
          <a:bodyPr wrap="square" rtlCol="0">
            <a:spAutoFit/>
          </a:bodyPr>
          <a:lstStyle/>
          <a:p>
            <a:r>
              <a:rPr lang="en-US" b="1" dirty="0">
                <a:latin typeface="Book Antiqua" panose="02040602050305030304" pitchFamily="18" charset="0"/>
              </a:rPr>
              <a:t>LOAD BALANCER</a:t>
            </a:r>
            <a:endParaRPr lang="en-IN" b="1" dirty="0">
              <a:latin typeface="Book Antiqua" panose="02040602050305030304" pitchFamily="18" charset="0"/>
            </a:endParaRPr>
          </a:p>
        </p:txBody>
      </p:sp>
      <p:pic>
        <p:nvPicPr>
          <p:cNvPr id="11" name="Picture 10">
            <a:extLst>
              <a:ext uri="{FF2B5EF4-FFF2-40B4-BE49-F238E27FC236}">
                <a16:creationId xmlns:a16="http://schemas.microsoft.com/office/drawing/2014/main" id="{D1062F61-C387-4E1F-AA60-1BEE419E98BF}"/>
              </a:ext>
            </a:extLst>
          </p:cNvPr>
          <p:cNvPicPr/>
          <p:nvPr/>
        </p:nvPicPr>
        <p:blipFill>
          <a:blip r:embed="rId2"/>
          <a:stretch>
            <a:fillRect/>
          </a:stretch>
        </p:blipFill>
        <p:spPr>
          <a:xfrm>
            <a:off x="529575" y="1396036"/>
            <a:ext cx="4901609" cy="2373896"/>
          </a:xfrm>
          <a:prstGeom prst="rect">
            <a:avLst/>
          </a:prstGeom>
        </p:spPr>
      </p:pic>
      <p:pic>
        <p:nvPicPr>
          <p:cNvPr id="12" name="Picture 11">
            <a:extLst>
              <a:ext uri="{FF2B5EF4-FFF2-40B4-BE49-F238E27FC236}">
                <a16:creationId xmlns:a16="http://schemas.microsoft.com/office/drawing/2014/main" id="{7987394C-5F03-4E24-9DCB-B8AA5AD64D47}"/>
              </a:ext>
            </a:extLst>
          </p:cNvPr>
          <p:cNvPicPr/>
          <p:nvPr/>
        </p:nvPicPr>
        <p:blipFill>
          <a:blip r:embed="rId3"/>
          <a:stretch>
            <a:fillRect/>
          </a:stretch>
        </p:blipFill>
        <p:spPr>
          <a:xfrm>
            <a:off x="6760817" y="1396037"/>
            <a:ext cx="4901608" cy="2373896"/>
          </a:xfrm>
          <a:prstGeom prst="rect">
            <a:avLst/>
          </a:prstGeom>
        </p:spPr>
      </p:pic>
      <p:pic>
        <p:nvPicPr>
          <p:cNvPr id="13" name="Picture 12">
            <a:extLst>
              <a:ext uri="{FF2B5EF4-FFF2-40B4-BE49-F238E27FC236}">
                <a16:creationId xmlns:a16="http://schemas.microsoft.com/office/drawing/2014/main" id="{5A9AE53B-46D4-4FB1-84C4-66158B2BF640}"/>
              </a:ext>
            </a:extLst>
          </p:cNvPr>
          <p:cNvPicPr/>
          <p:nvPr/>
        </p:nvPicPr>
        <p:blipFill>
          <a:blip r:embed="rId4"/>
          <a:stretch>
            <a:fillRect/>
          </a:stretch>
        </p:blipFill>
        <p:spPr>
          <a:xfrm>
            <a:off x="529575" y="4531365"/>
            <a:ext cx="4901608" cy="2138562"/>
          </a:xfrm>
          <a:prstGeom prst="rect">
            <a:avLst/>
          </a:prstGeom>
        </p:spPr>
      </p:pic>
      <p:pic>
        <p:nvPicPr>
          <p:cNvPr id="14" name="Picture 13">
            <a:extLst>
              <a:ext uri="{FF2B5EF4-FFF2-40B4-BE49-F238E27FC236}">
                <a16:creationId xmlns:a16="http://schemas.microsoft.com/office/drawing/2014/main" id="{864B55EC-BE9A-4A92-9D9C-AD9BED2DFAC0}"/>
              </a:ext>
            </a:extLst>
          </p:cNvPr>
          <p:cNvPicPr/>
          <p:nvPr/>
        </p:nvPicPr>
        <p:blipFill>
          <a:blip r:embed="rId5"/>
          <a:stretch>
            <a:fillRect/>
          </a:stretch>
        </p:blipFill>
        <p:spPr>
          <a:xfrm>
            <a:off x="6760817" y="4531366"/>
            <a:ext cx="4901608" cy="2138562"/>
          </a:xfrm>
          <a:prstGeom prst="rect">
            <a:avLst/>
          </a:prstGeom>
        </p:spPr>
      </p:pic>
    </p:spTree>
    <p:extLst>
      <p:ext uri="{BB962C8B-B14F-4D97-AF65-F5344CB8AC3E}">
        <p14:creationId xmlns:p14="http://schemas.microsoft.com/office/powerpoint/2010/main" val="280151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4C5B-A866-4B5D-B327-45DEF44A79A8}"/>
              </a:ext>
            </a:extLst>
          </p:cNvPr>
          <p:cNvSpPr txBox="1">
            <a:spLocks/>
          </p:cNvSpPr>
          <p:nvPr/>
        </p:nvSpPr>
        <p:spPr>
          <a:xfrm>
            <a:off x="2980377" y="380778"/>
            <a:ext cx="5839174"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CREATED </a:t>
            </a:r>
            <a:r>
              <a:rPr lang="en-US" sz="2800" dirty="0">
                <a:solidFill>
                  <a:srgbClr val="7030A0"/>
                </a:solidFill>
                <a:latin typeface="Eras Bold ITC" panose="020B0907030504020204" pitchFamily="34" charset="0"/>
              </a:rPr>
              <a:t>RESOURCES IN AWS</a:t>
            </a:r>
            <a:endParaRPr lang="en-IN" sz="2800" dirty="0">
              <a:solidFill>
                <a:srgbClr val="7030A0"/>
              </a:solidFill>
              <a:latin typeface="Eras Bold ITC" panose="020B0907030504020204" pitchFamily="34" charset="0"/>
            </a:endParaRPr>
          </a:p>
        </p:txBody>
      </p:sp>
      <p:sp>
        <p:nvSpPr>
          <p:cNvPr id="7" name="TextBox 6">
            <a:extLst>
              <a:ext uri="{FF2B5EF4-FFF2-40B4-BE49-F238E27FC236}">
                <a16:creationId xmlns:a16="http://schemas.microsoft.com/office/drawing/2014/main" id="{5B69FE8B-E786-4417-AA44-5BE0F4B77141}"/>
              </a:ext>
            </a:extLst>
          </p:cNvPr>
          <p:cNvSpPr txBox="1"/>
          <p:nvPr/>
        </p:nvSpPr>
        <p:spPr>
          <a:xfrm>
            <a:off x="2173000" y="928626"/>
            <a:ext cx="2221200" cy="369332"/>
          </a:xfrm>
          <a:prstGeom prst="rect">
            <a:avLst/>
          </a:prstGeom>
          <a:noFill/>
        </p:spPr>
        <p:txBody>
          <a:bodyPr wrap="square" rtlCol="0">
            <a:spAutoFit/>
          </a:bodyPr>
          <a:lstStyle/>
          <a:p>
            <a:r>
              <a:rPr lang="en-US" b="1" dirty="0">
                <a:latin typeface="Book Antiqua" panose="02040602050305030304" pitchFamily="18" charset="0"/>
              </a:rPr>
              <a:t>TARGET GROUP</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F15E5541-A8B1-4BFD-BC41-A7FEB4DFDA85}"/>
              </a:ext>
            </a:extLst>
          </p:cNvPr>
          <p:cNvSpPr txBox="1"/>
          <p:nvPr/>
        </p:nvSpPr>
        <p:spPr>
          <a:xfrm>
            <a:off x="7797802" y="958628"/>
            <a:ext cx="3115798" cy="369332"/>
          </a:xfrm>
          <a:prstGeom prst="rect">
            <a:avLst/>
          </a:prstGeom>
          <a:noFill/>
        </p:spPr>
        <p:txBody>
          <a:bodyPr wrap="square" rtlCol="0">
            <a:spAutoFit/>
          </a:bodyPr>
          <a:lstStyle/>
          <a:p>
            <a:r>
              <a:rPr lang="en-US" b="1" dirty="0">
                <a:latin typeface="Book Antiqua" panose="02040602050305030304" pitchFamily="18" charset="0"/>
              </a:rPr>
              <a:t>AUTO SCALING GROUP</a:t>
            </a:r>
            <a:endParaRPr lang="en-IN" b="1" dirty="0">
              <a:latin typeface="Book Antiqua" panose="02040602050305030304" pitchFamily="18" charset="0"/>
            </a:endParaRPr>
          </a:p>
        </p:txBody>
      </p:sp>
      <p:sp>
        <p:nvSpPr>
          <p:cNvPr id="9" name="TextBox 8">
            <a:extLst>
              <a:ext uri="{FF2B5EF4-FFF2-40B4-BE49-F238E27FC236}">
                <a16:creationId xmlns:a16="http://schemas.microsoft.com/office/drawing/2014/main" id="{5A599375-AE6D-4F30-8735-A86E4FCA8985}"/>
              </a:ext>
            </a:extLst>
          </p:cNvPr>
          <p:cNvSpPr txBox="1"/>
          <p:nvPr/>
        </p:nvSpPr>
        <p:spPr>
          <a:xfrm>
            <a:off x="2477977" y="4063472"/>
            <a:ext cx="2026269" cy="369332"/>
          </a:xfrm>
          <a:prstGeom prst="rect">
            <a:avLst/>
          </a:prstGeom>
          <a:noFill/>
        </p:spPr>
        <p:txBody>
          <a:bodyPr wrap="square" rtlCol="0">
            <a:spAutoFit/>
          </a:bodyPr>
          <a:lstStyle/>
          <a:p>
            <a:r>
              <a:rPr lang="en-US" b="1" dirty="0">
                <a:latin typeface="Book Antiqua" panose="02040602050305030304" pitchFamily="18" charset="0"/>
              </a:rPr>
              <a:t>RDS</a:t>
            </a:r>
            <a:endParaRPr lang="en-IN" b="1" dirty="0">
              <a:latin typeface="Book Antiqua" panose="02040602050305030304" pitchFamily="18" charset="0"/>
            </a:endParaRPr>
          </a:p>
        </p:txBody>
      </p:sp>
      <p:sp>
        <p:nvSpPr>
          <p:cNvPr id="10" name="TextBox 9">
            <a:extLst>
              <a:ext uri="{FF2B5EF4-FFF2-40B4-BE49-F238E27FC236}">
                <a16:creationId xmlns:a16="http://schemas.microsoft.com/office/drawing/2014/main" id="{833E42F0-BA8C-42D2-A009-834AACF02432}"/>
              </a:ext>
            </a:extLst>
          </p:cNvPr>
          <p:cNvSpPr txBox="1"/>
          <p:nvPr/>
        </p:nvSpPr>
        <p:spPr>
          <a:xfrm>
            <a:off x="7801924" y="4063472"/>
            <a:ext cx="3115798" cy="369332"/>
          </a:xfrm>
          <a:prstGeom prst="rect">
            <a:avLst/>
          </a:prstGeom>
          <a:noFill/>
        </p:spPr>
        <p:txBody>
          <a:bodyPr wrap="square" rtlCol="0">
            <a:spAutoFit/>
          </a:bodyPr>
          <a:lstStyle/>
          <a:p>
            <a:r>
              <a:rPr lang="en-US" b="1" dirty="0">
                <a:latin typeface="Book Antiqua" panose="02040602050305030304" pitchFamily="18" charset="0"/>
              </a:rPr>
              <a:t>ACCESSING RDS</a:t>
            </a:r>
            <a:endParaRPr lang="en-IN" b="1" dirty="0">
              <a:latin typeface="Book Antiqua" panose="02040602050305030304" pitchFamily="18" charset="0"/>
            </a:endParaRPr>
          </a:p>
        </p:txBody>
      </p:sp>
      <p:pic>
        <p:nvPicPr>
          <p:cNvPr id="15" name="Picture 14">
            <a:extLst>
              <a:ext uri="{FF2B5EF4-FFF2-40B4-BE49-F238E27FC236}">
                <a16:creationId xmlns:a16="http://schemas.microsoft.com/office/drawing/2014/main" id="{CB08BEF9-3BD2-43DD-9955-92CE6D39FCCD}"/>
              </a:ext>
            </a:extLst>
          </p:cNvPr>
          <p:cNvPicPr/>
          <p:nvPr/>
        </p:nvPicPr>
        <p:blipFill>
          <a:blip r:embed="rId2"/>
          <a:stretch>
            <a:fillRect/>
          </a:stretch>
        </p:blipFill>
        <p:spPr>
          <a:xfrm>
            <a:off x="529575" y="1386710"/>
            <a:ext cx="4901608" cy="2373896"/>
          </a:xfrm>
          <a:prstGeom prst="rect">
            <a:avLst/>
          </a:prstGeom>
        </p:spPr>
      </p:pic>
      <p:pic>
        <p:nvPicPr>
          <p:cNvPr id="16" name="Picture 15">
            <a:extLst>
              <a:ext uri="{FF2B5EF4-FFF2-40B4-BE49-F238E27FC236}">
                <a16:creationId xmlns:a16="http://schemas.microsoft.com/office/drawing/2014/main" id="{71E0200D-4948-4D8C-8212-35489E85E764}"/>
              </a:ext>
            </a:extLst>
          </p:cNvPr>
          <p:cNvPicPr/>
          <p:nvPr/>
        </p:nvPicPr>
        <p:blipFill>
          <a:blip r:embed="rId3"/>
          <a:stretch>
            <a:fillRect/>
          </a:stretch>
        </p:blipFill>
        <p:spPr>
          <a:xfrm>
            <a:off x="6760819" y="1386710"/>
            <a:ext cx="4901606" cy="2373896"/>
          </a:xfrm>
          <a:prstGeom prst="rect">
            <a:avLst/>
          </a:prstGeom>
        </p:spPr>
      </p:pic>
      <p:pic>
        <p:nvPicPr>
          <p:cNvPr id="17" name="Picture 16">
            <a:extLst>
              <a:ext uri="{FF2B5EF4-FFF2-40B4-BE49-F238E27FC236}">
                <a16:creationId xmlns:a16="http://schemas.microsoft.com/office/drawing/2014/main" id="{158616E0-3DBA-4271-85BD-20AD451F7043}"/>
              </a:ext>
            </a:extLst>
          </p:cNvPr>
          <p:cNvPicPr/>
          <p:nvPr/>
        </p:nvPicPr>
        <p:blipFill>
          <a:blip r:embed="rId4"/>
          <a:stretch>
            <a:fillRect/>
          </a:stretch>
        </p:blipFill>
        <p:spPr>
          <a:xfrm>
            <a:off x="529575" y="4531365"/>
            <a:ext cx="4901608" cy="2138562"/>
          </a:xfrm>
          <a:prstGeom prst="rect">
            <a:avLst/>
          </a:prstGeom>
        </p:spPr>
      </p:pic>
      <p:pic>
        <p:nvPicPr>
          <p:cNvPr id="18" name="Picture 17">
            <a:extLst>
              <a:ext uri="{FF2B5EF4-FFF2-40B4-BE49-F238E27FC236}">
                <a16:creationId xmlns:a16="http://schemas.microsoft.com/office/drawing/2014/main" id="{5BC1BC96-9EB1-4B7F-9D57-977BC03B2C5B}"/>
              </a:ext>
            </a:extLst>
          </p:cNvPr>
          <p:cNvPicPr/>
          <p:nvPr/>
        </p:nvPicPr>
        <p:blipFill rotWithShape="1">
          <a:blip r:embed="rId5"/>
          <a:srcRect r="29894"/>
          <a:stretch/>
        </p:blipFill>
        <p:spPr>
          <a:xfrm>
            <a:off x="6296622" y="4828881"/>
            <a:ext cx="5539778" cy="1543529"/>
          </a:xfrm>
          <a:prstGeom prst="rect">
            <a:avLst/>
          </a:prstGeom>
        </p:spPr>
      </p:pic>
    </p:spTree>
    <p:extLst>
      <p:ext uri="{BB962C8B-B14F-4D97-AF65-F5344CB8AC3E}">
        <p14:creationId xmlns:p14="http://schemas.microsoft.com/office/powerpoint/2010/main" val="1390030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D3C73-C0E1-4F62-81A6-C06B4411ED16}"/>
              </a:ext>
            </a:extLst>
          </p:cNvPr>
          <p:cNvSpPr txBox="1">
            <a:spLocks/>
          </p:cNvSpPr>
          <p:nvPr/>
        </p:nvSpPr>
        <p:spPr>
          <a:xfrm>
            <a:off x="3176412" y="774478"/>
            <a:ext cx="5839174"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LINKS &amp; </a:t>
            </a:r>
            <a:r>
              <a:rPr lang="en-US" sz="2800" dirty="0">
                <a:solidFill>
                  <a:srgbClr val="7030A0"/>
                </a:solidFill>
                <a:latin typeface="Eras Bold ITC" panose="020B0907030504020204" pitchFamily="34" charset="0"/>
              </a:rPr>
              <a:t>RESOURCES</a:t>
            </a:r>
            <a:endParaRPr lang="en-IN" sz="2800" dirty="0">
              <a:solidFill>
                <a:srgbClr val="7030A0"/>
              </a:solidFill>
              <a:latin typeface="Eras Bold ITC" panose="020B0907030504020204" pitchFamily="34" charset="0"/>
            </a:endParaRPr>
          </a:p>
        </p:txBody>
      </p:sp>
      <p:sp>
        <p:nvSpPr>
          <p:cNvPr id="3" name="TextBox 2">
            <a:extLst>
              <a:ext uri="{FF2B5EF4-FFF2-40B4-BE49-F238E27FC236}">
                <a16:creationId xmlns:a16="http://schemas.microsoft.com/office/drawing/2014/main" id="{A88C7677-CE3B-4B34-A3CB-A6036F93C793}"/>
              </a:ext>
            </a:extLst>
          </p:cNvPr>
          <p:cNvSpPr txBox="1"/>
          <p:nvPr/>
        </p:nvSpPr>
        <p:spPr>
          <a:xfrm>
            <a:off x="1151555" y="2064884"/>
            <a:ext cx="9888889" cy="3025444"/>
          </a:xfrm>
          <a:prstGeom prst="rect">
            <a:avLst/>
          </a:prstGeom>
          <a:noFill/>
        </p:spPr>
        <p:txBody>
          <a:bodyPr wrap="square">
            <a:spAutoFit/>
          </a:bodyPr>
          <a:lstStyle/>
          <a:p>
            <a:pPr marL="285750" lvl="0" indent="-285750">
              <a:lnSpc>
                <a:spcPct val="107000"/>
              </a:lnSpc>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Terraform Installation Link</a:t>
            </a:r>
          </a:p>
          <a:p>
            <a:pPr>
              <a:lnSpc>
                <a:spcPct val="107000"/>
              </a:lnSpc>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a:t>
            </a:r>
            <a:r>
              <a:rPr lang="en-IN" sz="1800" b="1" u="sng" dirty="0">
                <a:solidFill>
                  <a:srgbClr val="0563C1"/>
                </a:solidFill>
                <a:effectLst/>
                <a:latin typeface="Book Antiqua" panose="02040602050305030304" pitchFamily="18" charset="0"/>
                <a:ea typeface="Calibri" panose="020F0502020204030204" pitchFamily="34" charset="0"/>
                <a:cs typeface="Times New Roman" panose="02020603050405020304" pitchFamily="18" charset="0"/>
                <a:hlinkClick r:id="rId2"/>
              </a:rPr>
              <a:t>https://developer.hashicorp.com/terraform/install</a:t>
            </a: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lvl="0">
              <a:lnSpc>
                <a:spcPct val="107000"/>
              </a:lnSpc>
            </a:pPr>
            <a:endPar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lvl="0">
              <a:lnSpc>
                <a:spcPct val="107000"/>
              </a:lnSpc>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a:t>
            </a:r>
          </a:p>
          <a:p>
            <a:pPr lvl="0">
              <a:lnSpc>
                <a:spcPct val="107000"/>
              </a:lnSpc>
            </a:pPr>
            <a:endPar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Here is the Link of my GitHub Repository which contains all the Terraform Configuration files that used to create this Infrastructure.</a:t>
            </a:r>
          </a:p>
          <a:p>
            <a:pPr lvl="0">
              <a:lnSpc>
                <a:spcPct val="107000"/>
              </a:lnSpc>
            </a:pPr>
            <a:r>
              <a:rPr lang="en-US"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     </a:t>
            </a:r>
            <a:r>
              <a:rPr lang="en-IN" sz="1800" b="1" u="sng" dirty="0">
                <a:solidFill>
                  <a:srgbClr val="0563C1"/>
                </a:solidFill>
                <a:effectLst/>
                <a:latin typeface="Book Antiqua" panose="02040602050305030304" pitchFamily="18" charset="0"/>
                <a:ea typeface="Calibri" panose="020F0502020204030204" pitchFamily="34" charset="0"/>
                <a:cs typeface="Times New Roman" panose="02020603050405020304" pitchFamily="18" charset="0"/>
                <a:hlinkClick r:id="rId3"/>
              </a:rPr>
              <a:t>https://github.com/mujahidshaik28/terraform-project.git</a:t>
            </a:r>
            <a:endParaRPr lang="en-IN" sz="1800" b="1" u="sng" dirty="0">
              <a:solidFill>
                <a:srgbClr val="0563C1"/>
              </a:solidFill>
              <a:effectLst/>
              <a:latin typeface="Book Antiqua" panose="02040602050305030304" pitchFamily="18" charset="0"/>
              <a:ea typeface="Calibri" panose="020F0502020204030204" pitchFamily="34" charset="0"/>
              <a:cs typeface="Times New Roman" panose="02020603050405020304" pitchFamily="18" charset="0"/>
            </a:endParaRPr>
          </a:p>
          <a:p>
            <a:pPr lvl="0">
              <a:lnSpc>
                <a:spcPct val="107000"/>
              </a:lnSpc>
            </a:pPr>
            <a:endParaRPr lang="en-IN" b="1" u="sng" dirty="0">
              <a:solidFill>
                <a:srgbClr val="0563C1"/>
              </a:solidFill>
              <a:latin typeface="Book Antiqua" panose="02040602050305030304" pitchFamily="18" charset="0"/>
              <a:ea typeface="Calibri" panose="020F0502020204030204" pitchFamily="34" charset="0"/>
              <a:cs typeface="Times New Roman" panose="02020603050405020304" pitchFamily="18" charset="0"/>
            </a:endParaRPr>
          </a:p>
          <a:p>
            <a:pPr marL="285750" lvl="0" indent="-285750">
              <a:lnSpc>
                <a:spcPct val="107000"/>
              </a:lnSpc>
              <a:buFont typeface="Arial" panose="020B0604020202020204" pitchFamily="34" charset="0"/>
              <a:buChar char="•"/>
            </a:pPr>
            <a:endParaRPr lang="en-IN" dirty="0">
              <a:solidFill>
                <a:srgbClr val="000000"/>
              </a:solidFill>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2272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61E40A-9E30-4E38-ACD7-8ACB6771F162}"/>
              </a:ext>
            </a:extLst>
          </p:cNvPr>
          <p:cNvSpPr txBox="1"/>
          <p:nvPr/>
        </p:nvSpPr>
        <p:spPr>
          <a:xfrm>
            <a:off x="3479006" y="2505670"/>
            <a:ext cx="5233987" cy="923330"/>
          </a:xfrm>
          <a:prstGeom prst="rect">
            <a:avLst/>
          </a:prstGeom>
          <a:noFill/>
        </p:spPr>
        <p:txBody>
          <a:bodyPr wrap="square" rtlCol="0">
            <a:spAutoFit/>
          </a:bodyPr>
          <a:lstStyle/>
          <a:p>
            <a:pPr algn="ctr"/>
            <a:r>
              <a:rPr lang="en-US" sz="5400" dirty="0">
                <a:solidFill>
                  <a:schemeClr val="accent1"/>
                </a:solidFill>
                <a:latin typeface="Eras Bold ITC" panose="020B0907030504020204" pitchFamily="34" charset="0"/>
              </a:rPr>
              <a:t>THANK </a:t>
            </a:r>
            <a:r>
              <a:rPr lang="en-US" sz="5400" dirty="0">
                <a:solidFill>
                  <a:srgbClr val="7030A0"/>
                </a:solidFill>
                <a:latin typeface="Eras Bold ITC" panose="020B0907030504020204" pitchFamily="34" charset="0"/>
              </a:rPr>
              <a:t>YOU</a:t>
            </a:r>
            <a:endParaRPr lang="en-IN" sz="5400" dirty="0">
              <a:solidFill>
                <a:srgbClr val="7030A0"/>
              </a:solidFill>
              <a:latin typeface="Eras Bold ITC" panose="020B0907030504020204" pitchFamily="34" charset="0"/>
            </a:endParaRPr>
          </a:p>
        </p:txBody>
      </p:sp>
      <p:sp>
        <p:nvSpPr>
          <p:cNvPr id="3" name="Title 1">
            <a:extLst>
              <a:ext uri="{FF2B5EF4-FFF2-40B4-BE49-F238E27FC236}">
                <a16:creationId xmlns:a16="http://schemas.microsoft.com/office/drawing/2014/main" id="{D10493DD-681D-40C7-AC1D-30F90AB23EAB}"/>
              </a:ext>
            </a:extLst>
          </p:cNvPr>
          <p:cNvSpPr txBox="1">
            <a:spLocks/>
          </p:cNvSpPr>
          <p:nvPr/>
        </p:nvSpPr>
        <p:spPr>
          <a:xfrm>
            <a:off x="3176412" y="3606578"/>
            <a:ext cx="5839174"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ANY  </a:t>
            </a:r>
            <a:r>
              <a:rPr lang="en-US" sz="2800" dirty="0">
                <a:solidFill>
                  <a:srgbClr val="7030A0"/>
                </a:solidFill>
                <a:latin typeface="Eras Bold ITC" panose="020B0907030504020204" pitchFamily="34" charset="0"/>
              </a:rPr>
              <a:t>QUERIES ?</a:t>
            </a:r>
            <a:endParaRPr lang="en-IN" sz="2800" dirty="0">
              <a:solidFill>
                <a:srgbClr val="7030A0"/>
              </a:solidFill>
              <a:latin typeface="Eras Bold ITC" panose="020B0907030504020204" pitchFamily="34" charset="0"/>
            </a:endParaRPr>
          </a:p>
        </p:txBody>
      </p:sp>
      <p:pic>
        <p:nvPicPr>
          <p:cNvPr id="1026" name="Picture 2" descr="with Terraform in DevOps - Aviator Blog">
            <a:extLst>
              <a:ext uri="{FF2B5EF4-FFF2-40B4-BE49-F238E27FC236}">
                <a16:creationId xmlns:a16="http://schemas.microsoft.com/office/drawing/2014/main" id="{6C3FA300-77FB-4F1B-9BF3-9ACB84C97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9413" y="4511675"/>
            <a:ext cx="2466975" cy="18478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988866-0575-4BC7-A20C-0602B8A64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612" y="4511675"/>
            <a:ext cx="1866900" cy="1905000"/>
          </a:xfrm>
          <a:prstGeom prst="rect">
            <a:avLst/>
          </a:prstGeom>
        </p:spPr>
      </p:pic>
      <p:pic>
        <p:nvPicPr>
          <p:cNvPr id="6" name="Picture 5">
            <a:extLst>
              <a:ext uri="{FF2B5EF4-FFF2-40B4-BE49-F238E27FC236}">
                <a16:creationId xmlns:a16="http://schemas.microsoft.com/office/drawing/2014/main" id="{2F4557D4-9E2A-482A-BE57-F1E5AC643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76" y="585788"/>
            <a:ext cx="1866900" cy="1242337"/>
          </a:xfrm>
          <a:prstGeom prst="rect">
            <a:avLst/>
          </a:prstGeom>
        </p:spPr>
      </p:pic>
      <p:pic>
        <p:nvPicPr>
          <p:cNvPr id="1028" name="Picture 4" descr="What is GitHub? — Pythia Foundations">
            <a:extLst>
              <a:ext uri="{FF2B5EF4-FFF2-40B4-BE49-F238E27FC236}">
                <a16:creationId xmlns:a16="http://schemas.microsoft.com/office/drawing/2014/main" id="{0C807ED0-4548-45A4-AE09-EA031E0D2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9412" y="498475"/>
            <a:ext cx="2466975" cy="138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04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1DF3-E527-4546-B082-09AE5C9FFF0D}"/>
              </a:ext>
            </a:extLst>
          </p:cNvPr>
          <p:cNvSpPr>
            <a:spLocks noGrp="1"/>
          </p:cNvSpPr>
          <p:nvPr>
            <p:ph type="title"/>
          </p:nvPr>
        </p:nvSpPr>
        <p:spPr>
          <a:xfrm>
            <a:off x="4429125" y="688676"/>
            <a:ext cx="3162300" cy="577850"/>
          </a:xfrm>
        </p:spPr>
        <p:txBody>
          <a:bodyPr>
            <a:normAutofit/>
          </a:bodyPr>
          <a:lstStyle/>
          <a:p>
            <a:pPr algn="ctr"/>
            <a:r>
              <a:rPr lang="en-US" sz="2800" dirty="0">
                <a:solidFill>
                  <a:schemeClr val="accent1"/>
                </a:solidFill>
                <a:latin typeface="Eras Bold ITC" panose="020B0907030504020204" pitchFamily="34" charset="0"/>
              </a:rPr>
              <a:t>INTRO</a:t>
            </a:r>
            <a:r>
              <a:rPr lang="en-US" sz="2800" dirty="0">
                <a:solidFill>
                  <a:srgbClr val="7030A0"/>
                </a:solidFill>
                <a:latin typeface="Eras Bold ITC" panose="020B0907030504020204" pitchFamily="34" charset="0"/>
              </a:rPr>
              <a:t>DUCTION</a:t>
            </a:r>
            <a:endParaRPr lang="en-IN" sz="2800" dirty="0">
              <a:solidFill>
                <a:srgbClr val="7030A0"/>
              </a:solidFill>
              <a:latin typeface="Eras Bold ITC" panose="020B0907030504020204" pitchFamily="34" charset="0"/>
            </a:endParaRPr>
          </a:p>
        </p:txBody>
      </p:sp>
      <p:sp>
        <p:nvSpPr>
          <p:cNvPr id="3" name="TextBox 2">
            <a:extLst>
              <a:ext uri="{FF2B5EF4-FFF2-40B4-BE49-F238E27FC236}">
                <a16:creationId xmlns:a16="http://schemas.microsoft.com/office/drawing/2014/main" id="{E0DFE55A-0CF9-43D3-8AC3-D4CF578F77FE}"/>
              </a:ext>
            </a:extLst>
          </p:cNvPr>
          <p:cNvSpPr txBox="1"/>
          <p:nvPr/>
        </p:nvSpPr>
        <p:spPr>
          <a:xfrm>
            <a:off x="1828800" y="1751600"/>
            <a:ext cx="8972550" cy="4336059"/>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4361180" algn="l"/>
              </a:tabLst>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This guide is about deploying a 3-tier architecture on Amazon Web Services (AWS) using Terraform. In simple terms, it helps you set up a structure where your application is divided into three layers: one for what users see, one for the logic behind the scenes, and one for storing data.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4361180" algn="l"/>
              </a:tabLst>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The goal is to make this process easy to understand the architecture and working of the 3-tier web application.</a:t>
            </a:r>
          </a:p>
          <a:p>
            <a:pPr marL="285750" indent="-285750">
              <a:lnSpc>
                <a:spcPct val="107000"/>
              </a:lnSpc>
              <a:spcAft>
                <a:spcPts val="800"/>
              </a:spcAft>
              <a:buFont typeface="Arial" panose="020B0604020202020204" pitchFamily="34" charset="0"/>
              <a:buChar char="•"/>
              <a:tabLst>
                <a:tab pos="4361180" algn="l"/>
              </a:tabLs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TERRAFORM</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is an open-source Infrastructure as Code (IaaC) tool developed by HashiCorp. It allows users to define and provision infrastructure in a declarative configuration language. With Terraform, you can manage and automate the creation, modification, and versioning of infrastructure resources across various cloud providers, on-premises environments, and even third-party services.</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4361180" algn="l"/>
              </a:tabLst>
            </a:pP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071493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1DF3-E527-4546-B082-09AE5C9FFF0D}"/>
              </a:ext>
            </a:extLst>
          </p:cNvPr>
          <p:cNvSpPr>
            <a:spLocks noGrp="1"/>
          </p:cNvSpPr>
          <p:nvPr>
            <p:ph type="title"/>
          </p:nvPr>
        </p:nvSpPr>
        <p:spPr>
          <a:xfrm>
            <a:off x="3389796" y="701208"/>
            <a:ext cx="5706078" cy="577850"/>
          </a:xfrm>
        </p:spPr>
        <p:txBody>
          <a:bodyPr>
            <a:normAutofit fontScale="90000"/>
          </a:bodyPr>
          <a:lstStyle/>
          <a:p>
            <a:pPr algn="ctr"/>
            <a:r>
              <a:rPr lang="en-US" sz="2800" dirty="0">
                <a:solidFill>
                  <a:srgbClr val="0070C0"/>
                </a:solidFill>
                <a:latin typeface="Eras Bold ITC" panose="020B0907030504020204" pitchFamily="34" charset="0"/>
              </a:rPr>
              <a:t>MA</a:t>
            </a:r>
            <a:r>
              <a:rPr lang="en-US" sz="3100" dirty="0">
                <a:solidFill>
                  <a:srgbClr val="0070C0"/>
                </a:solidFill>
                <a:latin typeface="Eras Bold ITC" panose="020B0907030504020204" pitchFamily="34" charset="0"/>
              </a:rPr>
              <a:t>IN USES</a:t>
            </a:r>
            <a:r>
              <a:rPr lang="en-US" sz="3100" dirty="0">
                <a:solidFill>
                  <a:srgbClr val="FF0000"/>
                </a:solidFill>
                <a:latin typeface="Eras Bold ITC" panose="020B0907030504020204" pitchFamily="34" charset="0"/>
              </a:rPr>
              <a:t> </a:t>
            </a:r>
            <a:r>
              <a:rPr lang="en-US" sz="3100" dirty="0">
                <a:solidFill>
                  <a:srgbClr val="7030A0"/>
                </a:solidFill>
                <a:latin typeface="Eras Bold ITC" panose="020B0907030504020204" pitchFamily="34" charset="0"/>
              </a:rPr>
              <a:t>OF TERRAFORM</a:t>
            </a:r>
            <a:endParaRPr lang="en-IN" sz="3100" dirty="0">
              <a:solidFill>
                <a:srgbClr val="7030A0"/>
              </a:solidFill>
              <a:latin typeface="Eras Bold ITC" panose="020B0907030504020204" pitchFamily="34" charset="0"/>
            </a:endParaRPr>
          </a:p>
        </p:txBody>
      </p:sp>
      <p:sp>
        <p:nvSpPr>
          <p:cNvPr id="3" name="TextBox 2">
            <a:extLst>
              <a:ext uri="{FF2B5EF4-FFF2-40B4-BE49-F238E27FC236}">
                <a16:creationId xmlns:a16="http://schemas.microsoft.com/office/drawing/2014/main" id="{E0DFE55A-0CF9-43D3-8AC3-D4CF578F77FE}"/>
              </a:ext>
            </a:extLst>
          </p:cNvPr>
          <p:cNvSpPr txBox="1"/>
          <p:nvPr/>
        </p:nvSpPr>
        <p:spPr>
          <a:xfrm>
            <a:off x="1828800" y="1847850"/>
            <a:ext cx="8972550" cy="3945311"/>
          </a:xfrm>
          <a:prstGeom prst="rect">
            <a:avLst/>
          </a:prstGeom>
          <a:noFill/>
        </p:spPr>
        <p:txBody>
          <a:bodyPr wrap="square" rtlCol="0">
            <a:spAutoFit/>
          </a:bodyPr>
          <a:lstStyle/>
          <a:p>
            <a:pPr marL="285750" indent="-285750">
              <a:lnSpc>
                <a:spcPct val="107000"/>
              </a:lnSpc>
              <a:spcAft>
                <a:spcPts val="800"/>
              </a:spcAft>
              <a:buFont typeface="Arial" panose="020B0604020202020204" pitchFamily="34" charset="0"/>
              <a:buChar char="•"/>
              <a:tabLst>
                <a:tab pos="4361180" algn="l"/>
              </a:tabLst>
            </a:pP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INFRASTRUCTURE PROVISIONING </a:t>
            </a:r>
            <a:r>
              <a:rPr lang="en-US"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streamlines the creation of computing resources, networks, and services, ensuring rapid and consistent deployment to support application needs.</a:t>
            </a:r>
          </a:p>
          <a:p>
            <a:pPr marL="285750" indent="-285750">
              <a:lnSpc>
                <a:spcPct val="107000"/>
              </a:lnSpc>
              <a:spcAft>
                <a:spcPts val="800"/>
              </a:spcAft>
              <a:buFont typeface="Arial" panose="020B0604020202020204" pitchFamily="34" charset="0"/>
              <a:buChar char="•"/>
              <a:tabLst>
                <a:tab pos="4361180" algn="l"/>
              </a:tabLs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MULTI-CLOUD MANAGEMENT </a:t>
            </a:r>
            <a:r>
              <a:rPr lang="en-US"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involves orchestrating and overseeing resources across different cloud providers, enabling flexibility, redundancy, and optimization in a diverse cloud environment.</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4361180" algn="l"/>
              </a:tabLst>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Terraform treats </a:t>
            </a: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INFRASTRUCTURE AS CODE</a:t>
            </a: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providing a version-controlled and collaborative approach to managing and evolving the infrastructure, enhancing collaboration and traceability.</a:t>
            </a:r>
            <a:r>
              <a:rPr lang="en-IN"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a:t>
            </a: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tabLst>
                <a:tab pos="4361180" algn="l"/>
              </a:tabLst>
            </a:pP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Terraform enables the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A</a:t>
            </a: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UTOMATIC </a:t>
            </a:r>
            <a:r>
              <a:rPr lang="en-US" b="1" dirty="0">
                <a:solidFill>
                  <a:srgbClr val="000000"/>
                </a:solidFill>
                <a:latin typeface="Book Antiqua" panose="02040602050305030304" pitchFamily="18" charset="0"/>
                <a:ea typeface="Calibri" panose="020F0502020204030204" pitchFamily="34" charset="0"/>
                <a:cs typeface="Times New Roman" panose="02020603050405020304" pitchFamily="18" charset="0"/>
              </a:rPr>
              <a:t>P</a:t>
            </a:r>
            <a:r>
              <a:rPr lang="en-US"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ROVISIONING </a:t>
            </a:r>
            <a:r>
              <a:rPr lang="en-US" sz="180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and management of infrastructure, reducing manual intervention and ensuring efficient resource deployment.</a:t>
            </a: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3459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01DF3-E527-4546-B082-09AE5C9FFF0D}"/>
              </a:ext>
            </a:extLst>
          </p:cNvPr>
          <p:cNvSpPr>
            <a:spLocks noGrp="1"/>
          </p:cNvSpPr>
          <p:nvPr>
            <p:ph type="title"/>
          </p:nvPr>
        </p:nvSpPr>
        <p:spPr>
          <a:xfrm>
            <a:off x="3687980" y="707926"/>
            <a:ext cx="5003633" cy="577850"/>
          </a:xfrm>
        </p:spPr>
        <p:txBody>
          <a:bodyPr>
            <a:normAutofit/>
          </a:bodyPr>
          <a:lstStyle/>
          <a:p>
            <a:pPr algn="ctr"/>
            <a:r>
              <a:rPr lang="en-US" sz="2800" dirty="0">
                <a:solidFill>
                  <a:srgbClr val="0070C0"/>
                </a:solidFill>
                <a:latin typeface="Eras Bold ITC" panose="020B0907030504020204" pitchFamily="34" charset="0"/>
              </a:rPr>
              <a:t>PROJECT</a:t>
            </a:r>
            <a:r>
              <a:rPr lang="en-US" sz="2800" dirty="0">
                <a:latin typeface="Eras Bold ITC" panose="020B0907030504020204" pitchFamily="34" charset="0"/>
              </a:rPr>
              <a:t> </a:t>
            </a:r>
            <a:r>
              <a:rPr lang="en-US" sz="2800" dirty="0">
                <a:solidFill>
                  <a:srgbClr val="7030A0"/>
                </a:solidFill>
                <a:latin typeface="Eras Bold ITC" panose="020B0907030504020204" pitchFamily="34" charset="0"/>
              </a:rPr>
              <a:t>ARCHITECTURE</a:t>
            </a:r>
            <a:endParaRPr lang="en-IN" sz="2800" dirty="0">
              <a:solidFill>
                <a:srgbClr val="7030A0"/>
              </a:solidFill>
              <a:latin typeface="Eras Bold ITC" panose="020B0907030504020204" pitchFamily="34" charset="0"/>
            </a:endParaRPr>
          </a:p>
        </p:txBody>
      </p:sp>
      <p:pic>
        <p:nvPicPr>
          <p:cNvPr id="4" name="Picture 3">
            <a:extLst>
              <a:ext uri="{FF2B5EF4-FFF2-40B4-BE49-F238E27FC236}">
                <a16:creationId xmlns:a16="http://schemas.microsoft.com/office/drawing/2014/main" id="{313D7DDE-3ADD-4274-9E33-86B03105C5C8}"/>
              </a:ext>
            </a:extLst>
          </p:cNvPr>
          <p:cNvPicPr/>
          <p:nvPr/>
        </p:nvPicPr>
        <p:blipFill>
          <a:blip r:embed="rId2">
            <a:extLst>
              <a:ext uri="{28A0092B-C50C-407E-A947-70E740481C1C}">
                <a14:useLocalDpi xmlns:a14="http://schemas.microsoft.com/office/drawing/2010/main" val="0"/>
              </a:ext>
            </a:extLst>
          </a:blip>
          <a:stretch>
            <a:fillRect/>
          </a:stretch>
        </p:blipFill>
        <p:spPr>
          <a:xfrm>
            <a:off x="5246737" y="1789613"/>
            <a:ext cx="6645910" cy="3740785"/>
          </a:xfrm>
          <a:prstGeom prst="rect">
            <a:avLst/>
          </a:prstGeom>
        </p:spPr>
      </p:pic>
      <p:sp>
        <p:nvSpPr>
          <p:cNvPr id="5" name="TextBox 4">
            <a:extLst>
              <a:ext uri="{FF2B5EF4-FFF2-40B4-BE49-F238E27FC236}">
                <a16:creationId xmlns:a16="http://schemas.microsoft.com/office/drawing/2014/main" id="{8FC0F8A9-0452-4DB0-B6E3-DA169D6F4B3C}"/>
              </a:ext>
            </a:extLst>
          </p:cNvPr>
          <p:cNvSpPr txBox="1"/>
          <p:nvPr/>
        </p:nvSpPr>
        <p:spPr>
          <a:xfrm>
            <a:off x="673767" y="1943614"/>
            <a:ext cx="5003632" cy="3845925"/>
          </a:xfrm>
          <a:prstGeom prst="rect">
            <a:avLst/>
          </a:prstGeom>
          <a:noFill/>
        </p:spPr>
        <p:txBody>
          <a:bodyPr wrap="square" rtlCol="0">
            <a:spAutoFit/>
          </a:bodyPr>
          <a:lstStyle/>
          <a:p>
            <a:pPr>
              <a:lnSpc>
                <a:spcPct val="107000"/>
              </a:lnSpc>
              <a:spcAft>
                <a:spcPts val="800"/>
              </a:spcAft>
              <a:tabLst>
                <a:tab pos="4361180" algn="l"/>
              </a:tabLst>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This project follows the classic 3-tier architecture, consisting of the Presentation Layer, Application Layer, and Database Layer.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tabLst>
                <a:tab pos="4361180" algn="l"/>
              </a:tabLst>
            </a:pP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Each layer is designed to be scalable and fault-tolerant.</a:t>
            </a:r>
          </a:p>
          <a:p>
            <a:pPr>
              <a:lnSpc>
                <a:spcPct val="107000"/>
              </a:lnSpc>
              <a:spcAft>
                <a:spcPts val="800"/>
              </a:spcAft>
              <a:tabLst>
                <a:tab pos="4361180" algn="l"/>
              </a:tabLst>
            </a:pPr>
            <a:endPar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0" dirty="0">
                <a:effectLst/>
                <a:latin typeface="Book Antiqua" panose="02040602050305030304" pitchFamily="18" charset="0"/>
                <a:ea typeface="Calibri" panose="020F0502020204030204" pitchFamily="34" charset="0"/>
                <a:cs typeface="Times New Roman" panose="02020603050405020304" pitchFamily="18" charset="0"/>
              </a:rPr>
              <a:t>The Presentation layer,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0" dirty="0">
                <a:effectLst/>
                <a:latin typeface="Book Antiqua" panose="02040602050305030304" pitchFamily="18" charset="0"/>
                <a:ea typeface="Calibri" panose="020F0502020204030204" pitchFamily="34" charset="0"/>
                <a:cs typeface="Times New Roman" panose="02020603050405020304" pitchFamily="18" charset="0"/>
              </a:rPr>
              <a:t>The Application layer and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1800" b="0" dirty="0">
                <a:effectLst/>
                <a:latin typeface="Book Antiqua" panose="02040602050305030304" pitchFamily="18" charset="0"/>
                <a:ea typeface="Calibri" panose="020F0502020204030204" pitchFamily="34" charset="0"/>
                <a:cs typeface="Times New Roman" panose="02020603050405020304" pitchFamily="18" charset="0"/>
              </a:rPr>
              <a:t>The Database layers.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tabLst>
                <a:tab pos="4361180" algn="l"/>
              </a:tabLst>
            </a:pP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latin typeface="Book Antiqua" panose="02040602050305030304" pitchFamily="18" charset="0"/>
            </a:endParaRPr>
          </a:p>
        </p:txBody>
      </p:sp>
    </p:spTree>
    <p:extLst>
      <p:ext uri="{BB962C8B-B14F-4D97-AF65-F5344CB8AC3E}">
        <p14:creationId xmlns:p14="http://schemas.microsoft.com/office/powerpoint/2010/main" val="183582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528190-ECF3-49A2-B55C-D37E799FDCF6}"/>
              </a:ext>
            </a:extLst>
          </p:cNvPr>
          <p:cNvSpPr txBox="1"/>
          <p:nvPr/>
        </p:nvSpPr>
        <p:spPr>
          <a:xfrm>
            <a:off x="1491917" y="1590901"/>
            <a:ext cx="8893342" cy="4524315"/>
          </a:xfrm>
          <a:prstGeom prst="rect">
            <a:avLst/>
          </a:prstGeom>
          <a:noFill/>
        </p:spPr>
        <p:txBody>
          <a:bodyPr wrap="square">
            <a:spAutoFit/>
          </a:bodyPr>
          <a:lstStyle/>
          <a:p>
            <a:pPr marL="285750" indent="-285750">
              <a:buFont typeface="Arial" panose="020B0604020202020204" pitchFamily="34" charset="0"/>
              <a:buChar char="•"/>
            </a:pPr>
            <a:r>
              <a:rPr lang="en-IN" dirty="0">
                <a:latin typeface="Book Antiqua" panose="02040602050305030304" pitchFamily="18" charset="0"/>
              </a:rPr>
              <a:t>The </a:t>
            </a:r>
            <a:r>
              <a:rPr lang="en-IN" b="1" dirty="0">
                <a:latin typeface="Book Antiqua" panose="02040602050305030304" pitchFamily="18" charset="0"/>
              </a:rPr>
              <a:t>PRESENTATION LAYER</a:t>
            </a:r>
            <a:r>
              <a:rPr lang="en-IN" dirty="0">
                <a:latin typeface="Book Antiqua" panose="02040602050305030304" pitchFamily="18" charset="0"/>
              </a:rPr>
              <a:t> often known as the front end, focuses on user interface and user experience. It involves designing and rendering the graphical elements that users interact with, encompassing everything from web pages to graphical user interfaces (GUIs) in applications. </a:t>
            </a:r>
          </a:p>
          <a:p>
            <a:pPr marL="285750" indent="-285750">
              <a:buFont typeface="Arial" panose="020B0604020202020204" pitchFamily="34" charset="0"/>
              <a:buChar char="•"/>
            </a:pPr>
            <a:endParaRPr lang="en-IN" dirty="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The </a:t>
            </a:r>
            <a:r>
              <a:rPr lang="en-US" b="1" dirty="0">
                <a:latin typeface="Book Antiqua" panose="02040602050305030304" pitchFamily="18" charset="0"/>
              </a:rPr>
              <a:t>APPLICATION LAYER</a:t>
            </a:r>
            <a:r>
              <a:rPr lang="en-US" dirty="0">
                <a:latin typeface="Book Antiqua" panose="02040602050305030304" pitchFamily="18" charset="0"/>
              </a:rPr>
              <a:t> is situated between the presentation and database layers, serves as the core processing unit of a software application. It manages business logic, processing user requests, and orchestrating data flow between</a:t>
            </a:r>
          </a:p>
          <a:p>
            <a:r>
              <a:rPr lang="en-US" dirty="0">
                <a:latin typeface="Book Antiqua" panose="02040602050305030304" pitchFamily="18" charset="0"/>
              </a:rPr>
              <a:t>     the presentation and database layers.</a:t>
            </a:r>
          </a:p>
          <a:p>
            <a:pPr marL="285750" indent="-285750">
              <a:buFont typeface="Arial" panose="020B0604020202020204" pitchFamily="34" charset="0"/>
              <a:buChar char="•"/>
            </a:pPr>
            <a:endParaRPr lang="en-US" dirty="0">
              <a:latin typeface="Book Antiqua" panose="02040602050305030304" pitchFamily="18" charset="0"/>
            </a:endParaRPr>
          </a:p>
          <a:p>
            <a:pPr marL="285750" indent="-285750">
              <a:buFont typeface="Arial" panose="020B0604020202020204" pitchFamily="34" charset="0"/>
              <a:buChar char="•"/>
            </a:pPr>
            <a:r>
              <a:rPr lang="en-US" dirty="0">
                <a:latin typeface="Book Antiqua" panose="02040602050305030304" pitchFamily="18" charset="0"/>
              </a:rPr>
              <a:t>The </a:t>
            </a:r>
            <a:r>
              <a:rPr lang="en-US" b="1" dirty="0">
                <a:latin typeface="Book Antiqua" panose="02040602050305030304" pitchFamily="18" charset="0"/>
              </a:rPr>
              <a:t>DATABASE LAYER</a:t>
            </a:r>
            <a:r>
              <a:rPr lang="en-US" dirty="0">
                <a:latin typeface="Book Antiqua" panose="02040602050305030304" pitchFamily="18" charset="0"/>
              </a:rPr>
              <a:t>, located at the backend, is responsible for storing, managing, and retrieving data in a structured manner. It acts as a repository for the application's data, providing a reliable and efficient means of data storage.</a:t>
            </a:r>
          </a:p>
          <a:p>
            <a:pPr marL="285750" indent="-285750">
              <a:buFont typeface="Arial" panose="020B0604020202020204" pitchFamily="34" charset="0"/>
              <a:buChar char="•"/>
            </a:pPr>
            <a:r>
              <a:rPr lang="en-US" dirty="0">
                <a:latin typeface="Book Antiqua" panose="02040602050305030304" pitchFamily="18" charset="0"/>
              </a:rPr>
              <a:t>The database layer plays a crucial role in supporting the application's functionality by ensuring data integrity, security, and facilitating seamless data access and manipulation.</a:t>
            </a:r>
            <a:endParaRPr lang="en-IN" dirty="0">
              <a:latin typeface="Book Antiqua" panose="02040602050305030304" pitchFamily="18" charset="0"/>
            </a:endParaRPr>
          </a:p>
        </p:txBody>
      </p:sp>
      <p:sp>
        <p:nvSpPr>
          <p:cNvPr id="5" name="Title 1">
            <a:extLst>
              <a:ext uri="{FF2B5EF4-FFF2-40B4-BE49-F238E27FC236}">
                <a16:creationId xmlns:a16="http://schemas.microsoft.com/office/drawing/2014/main" id="{DEDB6D0F-18EA-430A-927F-728D5DA34FE5}"/>
              </a:ext>
            </a:extLst>
          </p:cNvPr>
          <p:cNvSpPr txBox="1">
            <a:spLocks/>
          </p:cNvSpPr>
          <p:nvPr/>
        </p:nvSpPr>
        <p:spPr>
          <a:xfrm>
            <a:off x="2824159" y="764657"/>
            <a:ext cx="6541219"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ARCHITECTURE </a:t>
            </a:r>
            <a:r>
              <a:rPr lang="en-US" sz="2800" dirty="0">
                <a:solidFill>
                  <a:srgbClr val="7030A0"/>
                </a:solidFill>
                <a:latin typeface="Eras Bold ITC" panose="020B0907030504020204" pitchFamily="34" charset="0"/>
              </a:rPr>
              <a:t>COMPONENTS</a:t>
            </a:r>
            <a:endParaRPr lang="en-IN" sz="2800" dirty="0">
              <a:solidFill>
                <a:srgbClr val="7030A0"/>
              </a:solidFill>
              <a:latin typeface="Eras Bold ITC" panose="020B0907030504020204" pitchFamily="34" charset="0"/>
            </a:endParaRPr>
          </a:p>
        </p:txBody>
      </p:sp>
    </p:spTree>
    <p:extLst>
      <p:ext uri="{BB962C8B-B14F-4D97-AF65-F5344CB8AC3E}">
        <p14:creationId xmlns:p14="http://schemas.microsoft.com/office/powerpoint/2010/main" val="99912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7C6C2-F925-4206-A9DA-9E204CCA193D}"/>
              </a:ext>
            </a:extLst>
          </p:cNvPr>
          <p:cNvSpPr txBox="1">
            <a:spLocks/>
          </p:cNvSpPr>
          <p:nvPr/>
        </p:nvSpPr>
        <p:spPr>
          <a:xfrm>
            <a:off x="3264469" y="765676"/>
            <a:ext cx="6004659"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USE OF 3 TI</a:t>
            </a:r>
            <a:r>
              <a:rPr lang="en-US" sz="2800" dirty="0">
                <a:solidFill>
                  <a:srgbClr val="7030A0"/>
                </a:solidFill>
                <a:latin typeface="Eras Bold ITC" panose="020B0907030504020204" pitchFamily="34" charset="0"/>
              </a:rPr>
              <a:t>ER ARCHITECTURE</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A556E1EB-DE9B-4450-BDCB-1CADE11BC8E8}"/>
              </a:ext>
            </a:extLst>
          </p:cNvPr>
          <p:cNvSpPr txBox="1"/>
          <p:nvPr/>
        </p:nvSpPr>
        <p:spPr>
          <a:xfrm>
            <a:off x="1722921" y="1795982"/>
            <a:ext cx="8787865" cy="4111638"/>
          </a:xfrm>
          <a:prstGeom prst="rect">
            <a:avLst/>
          </a:prstGeom>
          <a:noFill/>
        </p:spPr>
        <p:txBody>
          <a:bodyPr wrap="square">
            <a:spAutoFit/>
          </a:bodyPr>
          <a:lstStyle/>
          <a:p>
            <a:r>
              <a:rPr lang="en-IN" b="1" dirty="0">
                <a:latin typeface="Book Antiqua" panose="02040602050305030304" pitchFamily="18" charset="0"/>
              </a:rPr>
              <a:t>SCALABILITY</a:t>
            </a:r>
            <a:r>
              <a:rPr lang="en-IN" dirty="0">
                <a:latin typeface="Book Antiqua" panose="02040602050305030304" pitchFamily="18" charset="0"/>
              </a:rPr>
              <a:t> with Terraform means you can easily make your computer system bigger or smaller based on how much work it has to do. So, if more people start using your application, you can quickly add more resources to handle the load. Terraform makes this easy by letting you manage and adjust these resources in a simple and organized way.</a:t>
            </a:r>
          </a:p>
          <a:p>
            <a:endParaRPr lang="en-IN" dirty="0">
              <a:latin typeface="Book Antiqua" panose="02040602050305030304" pitchFamily="18" charset="0"/>
            </a:endParaRPr>
          </a:p>
          <a:p>
            <a:r>
              <a:rPr lang="en-US" b="1" dirty="0">
                <a:latin typeface="Book Antiqua" panose="02040602050305030304" pitchFamily="18" charset="0"/>
              </a:rPr>
              <a:t>FLEXIBILITY </a:t>
            </a:r>
            <a:r>
              <a:rPr lang="en-US" dirty="0">
                <a:latin typeface="Book Antiqua" panose="02040602050305030304" pitchFamily="18" charset="0"/>
              </a:rPr>
              <a:t>with Terraform means you can quickly and easily change your computer system as your needs change. Whether it's adding new features, adjusting configurations, or switching to a different cloud service, Terraform lets you make these changes smoothly by using simple code.</a:t>
            </a:r>
          </a:p>
          <a:p>
            <a:endParaRPr lang="en-US" dirty="0">
              <a:latin typeface="Book Antiqua" panose="02040602050305030304" pitchFamily="18" charset="0"/>
            </a:endParaRPr>
          </a:p>
          <a:p>
            <a:r>
              <a:rPr lang="en-IN" sz="1800" b="0" dirty="0">
                <a:effectLst/>
                <a:latin typeface="Book Antiqua" panose="02040602050305030304" pitchFamily="18" charset="0"/>
                <a:ea typeface="Calibri" panose="020F0502020204030204" pitchFamily="34" charset="0"/>
                <a:cs typeface="Times New Roman" panose="02020603050405020304" pitchFamily="18" charset="0"/>
              </a:rPr>
              <a:t>The separation of concerns between tiers enhances </a:t>
            </a:r>
            <a:r>
              <a:rPr lang="en-IN" sz="1800" b="1" dirty="0">
                <a:effectLst/>
                <a:latin typeface="Book Antiqua" panose="02040602050305030304" pitchFamily="18" charset="0"/>
                <a:ea typeface="Calibri" panose="020F0502020204030204" pitchFamily="34" charset="0"/>
                <a:cs typeface="Times New Roman" panose="02020603050405020304" pitchFamily="18" charset="0"/>
              </a:rPr>
              <a:t>SECURITY </a:t>
            </a:r>
            <a:r>
              <a:rPr lang="en-IN" sz="1800" b="0" dirty="0">
                <a:effectLst/>
                <a:latin typeface="Book Antiqua" panose="02040602050305030304" pitchFamily="18" charset="0"/>
                <a:ea typeface="Calibri" panose="020F0502020204030204" pitchFamily="34" charset="0"/>
                <a:cs typeface="Times New Roman" panose="02020603050405020304" pitchFamily="18" charset="0"/>
              </a:rPr>
              <a:t>by limiting direct access to sensitive data.</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endParaRPr>
          </a:p>
        </p:txBody>
      </p:sp>
    </p:spTree>
    <p:extLst>
      <p:ext uri="{BB962C8B-B14F-4D97-AF65-F5344CB8AC3E}">
        <p14:creationId xmlns:p14="http://schemas.microsoft.com/office/powerpoint/2010/main" val="3902245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9A0E5C-8442-4EAD-AC04-0D275CFF17F2}"/>
              </a:ext>
            </a:extLst>
          </p:cNvPr>
          <p:cNvSpPr txBox="1">
            <a:spLocks/>
          </p:cNvSpPr>
          <p:nvPr/>
        </p:nvSpPr>
        <p:spPr>
          <a:xfrm>
            <a:off x="954304" y="994876"/>
            <a:ext cx="3126706" cy="31235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Eras Bold ITC" panose="020B0907030504020204" pitchFamily="34" charset="0"/>
              </a:rPr>
              <a:t>TECHNOLOGIES USED :</a:t>
            </a:r>
            <a:endParaRPr lang="en-IN" sz="1800" dirty="0">
              <a:latin typeface="Eras Bold ITC" panose="020B0907030504020204" pitchFamily="34" charset="0"/>
            </a:endParaRPr>
          </a:p>
        </p:txBody>
      </p:sp>
      <p:sp>
        <p:nvSpPr>
          <p:cNvPr id="4" name="TextBox 3">
            <a:extLst>
              <a:ext uri="{FF2B5EF4-FFF2-40B4-BE49-F238E27FC236}">
                <a16:creationId xmlns:a16="http://schemas.microsoft.com/office/drawing/2014/main" id="{C9475E90-EE13-487B-B471-00E19343FCC2}"/>
              </a:ext>
            </a:extLst>
          </p:cNvPr>
          <p:cNvSpPr txBox="1"/>
          <p:nvPr/>
        </p:nvSpPr>
        <p:spPr>
          <a:xfrm>
            <a:off x="1543050" y="1511166"/>
            <a:ext cx="9285370" cy="1072601"/>
          </a:xfrm>
          <a:prstGeom prst="rect">
            <a:avLst/>
          </a:prstGeom>
          <a:noFill/>
        </p:spPr>
        <p:txBody>
          <a:bodyPr wrap="square" rtlCol="0">
            <a:spAutoFit/>
          </a:bodyPr>
          <a:lstStyle/>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Terraform:</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Infrastructure as Code (IaaC) tool for provisioning and managing AWS resources.</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AWS Services:</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 Utilizing services such as EC2, VPC, RDS, ELB, AS, etc.</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65F217AB-5C9F-41C1-90A0-A70D66471C21}"/>
              </a:ext>
            </a:extLst>
          </p:cNvPr>
          <p:cNvSpPr txBox="1">
            <a:spLocks/>
          </p:cNvSpPr>
          <p:nvPr/>
        </p:nvSpPr>
        <p:spPr>
          <a:xfrm>
            <a:off x="1010553" y="2832299"/>
            <a:ext cx="2435293" cy="312353"/>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latin typeface="Eras Bold ITC" panose="020B0907030504020204" pitchFamily="34" charset="0"/>
              </a:rPr>
              <a:t>PRE-REQUISITES :</a:t>
            </a:r>
            <a:endParaRPr lang="en-IN" sz="1800" dirty="0">
              <a:latin typeface="Eras Bold ITC" panose="020B0907030504020204" pitchFamily="34" charset="0"/>
            </a:endParaRPr>
          </a:p>
        </p:txBody>
      </p:sp>
      <p:sp>
        <p:nvSpPr>
          <p:cNvPr id="7" name="TextBox 6">
            <a:extLst>
              <a:ext uri="{FF2B5EF4-FFF2-40B4-BE49-F238E27FC236}">
                <a16:creationId xmlns:a16="http://schemas.microsoft.com/office/drawing/2014/main" id="{03391460-264E-48DC-AF54-731F23E7233B}"/>
              </a:ext>
            </a:extLst>
          </p:cNvPr>
          <p:cNvSpPr txBox="1"/>
          <p:nvPr/>
        </p:nvSpPr>
        <p:spPr>
          <a:xfrm>
            <a:off x="1543050" y="3429000"/>
            <a:ext cx="9285370" cy="2565831"/>
          </a:xfrm>
          <a:prstGeom prst="rect">
            <a:avLst/>
          </a:prstGeom>
          <a:noFill/>
        </p:spPr>
        <p:txBody>
          <a:bodyPr wrap="square">
            <a:spAutoFit/>
          </a:bodyPr>
          <a:lstStyle/>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AWS Account Setup: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Create and configure an AWS account to access AWS services. </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Tool Installation: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Install the AWS CLI and Terraform on your local machine.</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IAM User and Permissions:</a:t>
            </a:r>
            <a:r>
              <a:rPr lang="en-IN" b="1" dirty="0">
                <a:latin typeface="Book Antiqua" panose="02040602050305030304" pitchFamily="18" charset="0"/>
                <a:ea typeface="Calibri" panose="020F0502020204030204" pitchFamily="34" charset="0"/>
                <a:cs typeface="Times New Roman" panose="02020603050405020304" pitchFamily="18" charset="0"/>
              </a:rPr>
              <a: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Set up an IAM user with appropriate permissions for Terraform.</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Networking Plan:</a:t>
            </a:r>
            <a:r>
              <a:rPr lang="en-IN" b="1" dirty="0">
                <a:latin typeface="Book Antiqua" panose="02040602050305030304" pitchFamily="18" charset="0"/>
                <a:ea typeface="Calibri" panose="020F0502020204030204" pitchFamily="34" charset="0"/>
                <a:cs typeface="Times New Roman" panose="02020603050405020304" pitchFamily="18" charset="0"/>
              </a:rPr>
              <a: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Plan the VPC, subnets, and security groups for your architecture.</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Resource Configuration:</a:t>
            </a:r>
            <a:r>
              <a:rPr lang="en-IN" b="1" dirty="0">
                <a:latin typeface="Book Antiqua" panose="02040602050305030304" pitchFamily="18" charset="0"/>
                <a:ea typeface="Calibri" panose="020F0502020204030204" pitchFamily="34" charset="0"/>
                <a:cs typeface="Times New Roman" panose="02020603050405020304" pitchFamily="18" charset="0"/>
              </a:rPr>
              <a: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Determine AMIs, database configurations, SSH key pairs, and prepare Terraform files for EC2 instances, RDS, and other resources.</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9029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DD3A9-AE19-4BDB-838F-EEF038AE63FF}"/>
              </a:ext>
            </a:extLst>
          </p:cNvPr>
          <p:cNvSpPr txBox="1">
            <a:spLocks/>
          </p:cNvSpPr>
          <p:nvPr/>
        </p:nvSpPr>
        <p:spPr>
          <a:xfrm>
            <a:off x="3178744" y="765676"/>
            <a:ext cx="6004659" cy="5778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0070C0"/>
                </a:solidFill>
                <a:latin typeface="Eras Bold ITC" panose="020B0907030504020204" pitchFamily="34" charset="0"/>
              </a:rPr>
              <a:t>PROCE</a:t>
            </a:r>
            <a:r>
              <a:rPr lang="en-US" sz="2800" dirty="0">
                <a:solidFill>
                  <a:srgbClr val="7030A0"/>
                </a:solidFill>
                <a:latin typeface="Eras Bold ITC" panose="020B0907030504020204" pitchFamily="34" charset="0"/>
              </a:rPr>
              <a:t>DURE</a:t>
            </a:r>
            <a:endParaRPr lang="en-IN" sz="2800" dirty="0">
              <a:solidFill>
                <a:srgbClr val="7030A0"/>
              </a:solidFill>
              <a:latin typeface="Eras Bold ITC" panose="020B0907030504020204" pitchFamily="34" charset="0"/>
            </a:endParaRPr>
          </a:p>
        </p:txBody>
      </p:sp>
      <p:sp>
        <p:nvSpPr>
          <p:cNvPr id="4" name="TextBox 3">
            <a:extLst>
              <a:ext uri="{FF2B5EF4-FFF2-40B4-BE49-F238E27FC236}">
                <a16:creationId xmlns:a16="http://schemas.microsoft.com/office/drawing/2014/main" id="{FF8A0E9B-2D9E-469E-8103-D2BB17884110}"/>
              </a:ext>
            </a:extLst>
          </p:cNvPr>
          <p:cNvSpPr txBox="1"/>
          <p:nvPr/>
        </p:nvSpPr>
        <p:spPr>
          <a:xfrm>
            <a:off x="1168400" y="1719782"/>
            <a:ext cx="9390012" cy="4247317"/>
          </a:xfrm>
          <a:prstGeom prst="rect">
            <a:avLst/>
          </a:prstGeom>
          <a:noFill/>
        </p:spPr>
        <p:txBody>
          <a:bodyPr wrap="square">
            <a:spAutoFit/>
          </a:bodyPr>
          <a:lstStyle/>
          <a:p>
            <a:pPr marL="285750" indent="-285750">
              <a:buFont typeface="Arial" panose="020B0604020202020204" pitchFamily="34" charset="0"/>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Open your AWS management console and launch an EC2 Instance with Amazon Linux 2 OS, t2.micro type, Allowing Inbound rule port 22 allowed from My IP.</a:t>
            </a:r>
          </a:p>
          <a:p>
            <a:pPr marL="285750" indent="-285750">
              <a:buFont typeface="Arial" panose="020B0604020202020204" pitchFamily="34" charset="0"/>
              <a:buChar char="•"/>
            </a:pPr>
            <a:r>
              <a:rPr lang="en-IN" dirty="0">
                <a:latin typeface="Book Antiqua" panose="02040602050305030304" pitchFamily="18" charset="0"/>
                <a:ea typeface="Calibri" panose="020F0502020204030204" pitchFamily="34" charset="0"/>
                <a:cs typeface="Times New Roman" panose="02020603050405020304" pitchFamily="18" charset="0"/>
              </a:rPr>
              <a:t>Then open IAM service and create access key and secret key to your user.</a:t>
            </a:r>
          </a:p>
          <a:p>
            <a:pPr marL="285750" indent="-285750">
              <a:buFont typeface="Arial" panose="020B0604020202020204" pitchFamily="34" charset="0"/>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Login to your Instance through terminal, and install terraform using the Hashi corp’s official terraform installation link.</a:t>
            </a:r>
            <a:r>
              <a:rPr lang="en-IN" sz="1800" b="1" u="sng" dirty="0">
                <a:solidFill>
                  <a:srgbClr val="0563C1"/>
                </a:solidFill>
                <a:effectLst/>
                <a:latin typeface="Book Antiqua" panose="02040602050305030304" pitchFamily="18" charset="0"/>
                <a:ea typeface="Calibri" panose="020F0502020204030204" pitchFamily="34" charset="0"/>
                <a:cs typeface="Times New Roman" panose="02020603050405020304" pitchFamily="18" charset="0"/>
                <a:hlinkClick r:id="rId2"/>
              </a:rPr>
              <a:t> https://developer.hashicorp.com/terraform/install</a:t>
            </a:r>
            <a:endParaRPr lang="en-IN" sz="1800"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IN" dirty="0">
                <a:latin typeface="Book Antiqua" panose="02040602050305030304" pitchFamily="18" charset="0"/>
                <a:ea typeface="Calibri" panose="020F0502020204030204" pitchFamily="34" charset="0"/>
                <a:cs typeface="Times New Roman" panose="02020603050405020304" pitchFamily="18" charset="0"/>
              </a:rPr>
              <a:t>C</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onfigure in to your AWS account using access key and secret key.</a:t>
            </a:r>
          </a:p>
          <a:p>
            <a:pPr marL="285750" indent="-285750">
              <a:buFont typeface="Arial" panose="020B0604020202020204" pitchFamily="34" charset="0"/>
              <a:buChar char="•"/>
            </a:pPr>
            <a:r>
              <a:rPr lang="en-IN" dirty="0">
                <a:latin typeface="Book Antiqua" panose="02040602050305030304" pitchFamily="18" charset="0"/>
                <a:ea typeface="Calibri" panose="020F0502020204030204" pitchFamily="34" charset="0"/>
                <a:cs typeface="Times New Roman" panose="02020603050405020304" pitchFamily="18" charset="0"/>
              </a:rPr>
              <a:t>Use command </a:t>
            </a:r>
            <a:r>
              <a:rPr lang="en-IN" b="1" dirty="0">
                <a:latin typeface="Book Antiqua" panose="02040602050305030304" pitchFamily="18" charset="0"/>
                <a:ea typeface="Calibri" panose="020F0502020204030204" pitchFamily="34" charset="0"/>
                <a:cs typeface="Times New Roman" panose="02020603050405020304" pitchFamily="18" charset="0"/>
              </a:rPr>
              <a:t>[aws configure]</a:t>
            </a:r>
            <a:r>
              <a:rPr lang="en-IN" sz="1800" dirty="0">
                <a:effectLst/>
                <a:latin typeface="Book Antiqua" panose="02040602050305030304" pitchFamily="18" charset="0"/>
                <a:ea typeface="Calibri" panose="020F0502020204030204" pitchFamily="34" charset="0"/>
                <a:cs typeface="Times New Roman" panose="02020603050405020304" pitchFamily="18" charset="0"/>
              </a:rPr>
              <a:t> to configure, then provid</a:t>
            </a:r>
            <a:r>
              <a:rPr lang="en-IN" dirty="0">
                <a:latin typeface="Book Antiqua" panose="02040602050305030304" pitchFamily="18" charset="0"/>
                <a:ea typeface="Calibri" panose="020F0502020204030204" pitchFamily="34" charset="0"/>
                <a:cs typeface="Times New Roman" panose="02020603050405020304" pitchFamily="18" charset="0"/>
              </a:rPr>
              <a:t>e your access and secret key, then type the region in which you want to create your Infrastructure and then the type of output format. Either JSON or YAML or PLAIN TEXT.</a:t>
            </a:r>
          </a:p>
          <a:p>
            <a:pPr marL="285750" indent="-285750">
              <a:buFont typeface="Arial" panose="020B0604020202020204" pitchFamily="34" charset="0"/>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After co</a:t>
            </a:r>
            <a:r>
              <a:rPr lang="en-IN" dirty="0">
                <a:latin typeface="Book Antiqua" panose="02040602050305030304" pitchFamily="18" charset="0"/>
                <a:ea typeface="Calibri" panose="020F0502020204030204" pitchFamily="34" charset="0"/>
                <a:cs typeface="Times New Roman" panose="02020603050405020304" pitchFamily="18" charset="0"/>
              </a:rPr>
              <a:t>mpletion of configuring, create a directory for your project to write the terraform scripts.</a:t>
            </a:r>
          </a:p>
          <a:p>
            <a:pPr marL="285750" indent="-285750">
              <a:buFont typeface="Arial" panose="020B0604020202020204" pitchFamily="34" charset="0"/>
              <a:buChar char="•"/>
            </a:pPr>
            <a:r>
              <a:rPr lang="en-IN" sz="1800" dirty="0">
                <a:effectLst/>
                <a:latin typeface="Book Antiqua" panose="02040602050305030304" pitchFamily="18" charset="0"/>
                <a:ea typeface="Calibri" panose="020F0502020204030204" pitchFamily="34" charset="0"/>
                <a:cs typeface="Times New Roman" panose="02020603050405020304" pitchFamily="18" charset="0"/>
              </a:rPr>
              <a:t>Initialize the directory using command </a:t>
            </a:r>
            <a:r>
              <a:rPr lang="en-IN" sz="1800" b="1" dirty="0">
                <a:effectLst/>
                <a:latin typeface="Book Antiqua" panose="02040602050305030304" pitchFamily="18" charset="0"/>
                <a:ea typeface="Calibri" panose="020F0502020204030204" pitchFamily="34" charset="0"/>
                <a:cs typeface="Times New Roman" panose="02020603050405020304" pitchFamily="18" charset="0"/>
              </a:rPr>
              <a:t>[terraform init] </a:t>
            </a:r>
            <a:r>
              <a:rPr lang="en-IN" sz="1800" b="0" dirty="0">
                <a:solidFill>
                  <a:srgbClr val="000000"/>
                </a:solidFill>
                <a:effectLst/>
                <a:latin typeface="Book Antiqua" panose="02040602050305030304" pitchFamily="18" charset="0"/>
                <a:ea typeface="Calibri" panose="020F0502020204030204" pitchFamily="34" charset="0"/>
                <a:cs typeface="Times New Roman" panose="02020603050405020304" pitchFamily="18" charset="0"/>
              </a:rPr>
              <a:t>to download the necessary provider plugins and initialize the backend.</a:t>
            </a: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sz="1800" b="1" dirty="0">
              <a:effectLst/>
              <a:latin typeface="Book Antiqua" panose="02040602050305030304" pitchFamily="18" charset="0"/>
              <a:ea typeface="Calibri" panose="020F0502020204030204" pitchFamily="34" charset="0"/>
              <a:cs typeface="Times New Roman" panose="02020603050405020304" pitchFamily="18" charset="0"/>
            </a:endParaRPr>
          </a:p>
          <a:p>
            <a:endParaRPr lang="en-IN" dirty="0">
              <a:latin typeface="Book Antiqua" panose="02040602050305030304" pitchFamily="18" charset="0"/>
            </a:endParaRPr>
          </a:p>
        </p:txBody>
      </p:sp>
    </p:spTree>
    <p:extLst>
      <p:ext uri="{BB962C8B-B14F-4D97-AF65-F5344CB8AC3E}">
        <p14:creationId xmlns:p14="http://schemas.microsoft.com/office/powerpoint/2010/main" val="4402766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403</TotalTime>
  <Words>1764</Words>
  <Application>Microsoft Office PowerPoint</Application>
  <PresentationFormat>Widescreen</PresentationFormat>
  <Paragraphs>133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Book Antiqua</vt:lpstr>
      <vt:lpstr>Calibri</vt:lpstr>
      <vt:lpstr>Calibri Light</vt:lpstr>
      <vt:lpstr>Eras Bold ITC</vt:lpstr>
      <vt:lpstr>Symbol</vt:lpstr>
      <vt:lpstr>Office Theme</vt:lpstr>
      <vt:lpstr>PowerPoint Presentation</vt:lpstr>
      <vt:lpstr>PowerPoint Presentation</vt:lpstr>
      <vt:lpstr>INTRODUCTION</vt:lpstr>
      <vt:lpstr>MAIN USES OF TERRAFORM</vt:lpstr>
      <vt:lpstr>PROJECT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MUJAHID SHAIK</dc:creator>
  <cp:lastModifiedBy>MUJAHID SHAIK</cp:lastModifiedBy>
  <cp:revision>36</cp:revision>
  <dcterms:created xsi:type="dcterms:W3CDTF">2024-02-05T09:06:09Z</dcterms:created>
  <dcterms:modified xsi:type="dcterms:W3CDTF">2024-02-06T09:05:32Z</dcterms:modified>
</cp:coreProperties>
</file>